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1"/>
    <p:sldMasterId id="2147483660" r:id="rId2"/>
    <p:sldMasterId id="2147483715" r:id="rId3"/>
    <p:sldMasterId id="2147483720" r:id="rId4"/>
    <p:sldMasterId id="2147483725" r:id="rId5"/>
    <p:sldMasterId id="2147483730" r:id="rId6"/>
  </p:sldMasterIdLst>
  <p:notesMasterIdLst>
    <p:notesMasterId r:id="rId60"/>
  </p:notesMasterIdLst>
  <p:sldIdLst>
    <p:sldId id="1587" r:id="rId7"/>
    <p:sldId id="2009" r:id="rId8"/>
    <p:sldId id="2010" r:id="rId9"/>
    <p:sldId id="2065" r:id="rId10"/>
    <p:sldId id="2094" r:id="rId11"/>
    <p:sldId id="2066" r:id="rId12"/>
    <p:sldId id="1889" r:id="rId13"/>
    <p:sldId id="2069" r:id="rId14"/>
    <p:sldId id="1935" r:id="rId15"/>
    <p:sldId id="2068" r:id="rId16"/>
    <p:sldId id="2070" r:id="rId17"/>
    <p:sldId id="2084" r:id="rId18"/>
    <p:sldId id="2071" r:id="rId19"/>
    <p:sldId id="2072" r:id="rId20"/>
    <p:sldId id="2073" r:id="rId21"/>
    <p:sldId id="2117" r:id="rId22"/>
    <p:sldId id="2074" r:id="rId23"/>
    <p:sldId id="2011" r:id="rId24"/>
    <p:sldId id="2056" r:id="rId25"/>
    <p:sldId id="2098" r:id="rId26"/>
    <p:sldId id="2057" r:id="rId27"/>
    <p:sldId id="2062" r:id="rId28"/>
    <p:sldId id="2049" r:id="rId29"/>
    <p:sldId id="2048" r:id="rId30"/>
    <p:sldId id="2085" r:id="rId31"/>
    <p:sldId id="2104" r:id="rId32"/>
    <p:sldId id="2106" r:id="rId33"/>
    <p:sldId id="2105" r:id="rId34"/>
    <p:sldId id="2107" r:id="rId35"/>
    <p:sldId id="1944" r:id="rId36"/>
    <p:sldId id="2059" r:id="rId37"/>
    <p:sldId id="2108" r:id="rId38"/>
    <p:sldId id="2061" r:id="rId39"/>
    <p:sldId id="2109" r:id="rId40"/>
    <p:sldId id="2077" r:id="rId41"/>
    <p:sldId id="2110" r:id="rId42"/>
    <p:sldId id="2103" r:id="rId43"/>
    <p:sldId id="2111" r:id="rId44"/>
    <p:sldId id="2081" r:id="rId45"/>
    <p:sldId id="2090" r:id="rId46"/>
    <p:sldId id="2088" r:id="rId47"/>
    <p:sldId id="2095" r:id="rId48"/>
    <p:sldId id="2089" r:id="rId49"/>
    <p:sldId id="2082" r:id="rId50"/>
    <p:sldId id="2014" r:id="rId51"/>
    <p:sldId id="2100" r:id="rId52"/>
    <p:sldId id="2092" r:id="rId53"/>
    <p:sldId id="2102" r:id="rId54"/>
    <p:sldId id="2101" r:id="rId55"/>
    <p:sldId id="2063" r:id="rId56"/>
    <p:sldId id="2053" r:id="rId57"/>
    <p:sldId id="1902" r:id="rId58"/>
    <p:sldId id="2064"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DFE209-CA57-E6D1-033E-AAA38F1AE5E9}" name="Willie Powell" initials="WP" userId="Willie Powell" providerId="None"/>
  <p188:author id="{DDCBA6BA-4BD0-7D55-BD84-6BFF544E499C}" name="Jason Furman" initials="JF" userId="3eaaa3808a235de1"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son Furman" initials="JF" lastIdx="583" clrIdx="0"/>
  <p:cmAuthor id="2" name="Jason Furman" initials="JF [2]" lastIdx="1" clrIdx="1"/>
  <p:cmAuthor id="3" name="Jason Furman" initials="JF [2] [2]" lastIdx="1" clrIdx="2"/>
  <p:cmAuthor id="4" name="Jason Furman" initials="JF [3]" lastIdx="1" clrIdx="3"/>
  <p:cmAuthor id="5" name="Jason Furman" initials="JF [3] [2]" lastIdx="1" clrIdx="4"/>
  <p:cmAuthor id="6" name="Jason Furman" initials="JF [3] [3]" lastIdx="1" clrIdx="5"/>
  <p:cmAuthor id="7" name="Jason Furman" initials="JF [3] [3] [2]" lastIdx="1" clrIdx="6"/>
  <p:cmAuthor id="8" name="Jason Furman" initials="JF [3] [3] [3]" lastIdx="1" clrIdx="7"/>
  <p:cmAuthor id="9" name="Jason Furman" initials="JF [4]" lastIdx="1" clrIdx="8"/>
  <p:cmAuthor id="10" name="Jason Furman" initials="JF [4] [2]" lastIdx="1" clrIdx="9"/>
  <p:cmAuthor id="11" name="Jason Furman" initials="JF [5]" lastIdx="1" clrIdx="10"/>
  <p:cmAuthor id="12" name="Jason Furman" initials="JF [6]" lastIdx="0" clrIdx="11"/>
  <p:cmAuthor id="13" name="Jason Furman" initials="JF [7]" lastIdx="1" clrIdx="12"/>
  <p:cmAuthor id="14" name="Jason Furman" initials="JF [8]" lastIdx="1" clrIdx="13"/>
  <p:cmAuthor id="15" name="Jason Furman" initials="JF [9]" lastIdx="1" clrIdx="14"/>
  <p:cmAuthor id="16" name="Jason Furman" initials="JF [10]" lastIdx="1" clrIdx="15"/>
  <p:cmAuthor id="17" name="Jason Furman" initials="JF [5] [2]" lastIdx="1" clrIdx="16"/>
  <p:cmAuthor id="18" name="Jason Furman" initials="JF [10] [2]" lastIdx="1" clrIdx="17"/>
  <p:cmAuthor id="19" name="Jason Furman" initials="JF [11]" lastIdx="1" clrIdx="18"/>
  <p:cmAuthor id="20" name="Jason Furman" initials="JF [5] [3]" lastIdx="1" clrIdx="19"/>
  <p:cmAuthor id="21" name="Jason Furman" initials="JF [10] [3]" lastIdx="1" clrIdx="20"/>
  <p:cmAuthor id="22" name="Jason Furman" initials="JF [12]" lastIdx="1" clrIdx="21"/>
  <p:cmAuthor id="23" name="Jason Furman" initials="JF [3] [3] [4]" lastIdx="1" clrIdx="22"/>
  <p:cmAuthor id="24" name="Jason Furman" initials="JF [12] [2]" lastIdx="1" clrIdx="23"/>
  <p:cmAuthor id="25" name="Harris Eppsteiner" initials="HE" lastIdx="8" clrIdx="24"/>
  <p:cmAuthor id="26" name="Harris Eppsteiner" initials="HE [2]" lastIdx="1" clrIdx="25"/>
  <p:cmAuthor id="27" name="Harris Eppsteiner" initials="HE [3]" lastIdx="1" clrIdx="26"/>
  <p:cmAuthor id="28" name="Harris Eppsteiner" initials="HE [4]" lastIdx="1" clrIdx="27"/>
  <p:cmAuthor id="29" name="Harris Eppsteiner" initials="HE [5]" lastIdx="1" clrIdx="28"/>
  <p:cmAuthor id="30" name="Harris Eppsteiner" initials="HE [6]" lastIdx="1" clrIdx="29"/>
  <p:cmAuthor id="31" name="Harris Eppsteiner" initials="HE [7]" lastIdx="1" clrIdx="30"/>
  <p:cmAuthor id="32" name="Harris Eppsteiner" initials="HE [8]" lastIdx="1" clrIdx="31"/>
  <p:cmAuthor id="33" name="Harris Eppsteiner" initials="HE [9]" lastIdx="1" clrIdx="32"/>
  <p:cmAuthor id="34" name="Harris Eppsteiner" initials="HE [10]" lastIdx="1" clrIdx="33"/>
  <p:cmAuthor id="35" name="Harris Eppsteiner" initials="HE [11]" lastIdx="1" clrIdx="34"/>
  <p:cmAuthor id="36" name="Harris Eppsteiner" initials="HE [11] [2]" lastIdx="1" clrIdx="35"/>
  <p:cmAuthor id="37" name="Wilson Powell" initials="WP" lastIdx="17" clrIdx="36"/>
  <p:cmAuthor id="38" name="Willie Powell" initials="WP" lastIdx="125" clrIdx="3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ED7D31"/>
    <a:srgbClr val="F0F0F0"/>
    <a:srgbClr val="66C2A4"/>
    <a:srgbClr val="CC3333"/>
    <a:srgbClr val="B50938"/>
    <a:srgbClr val="A04A62"/>
    <a:srgbClr val="DB293A"/>
    <a:srgbClr val="094C94"/>
    <a:srgbClr val="6290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1C5BB5-325D-184E-B904-0684A91978EA}" v="5" dt="2022-02-10T16:26:03.9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5732"/>
  </p:normalViewPr>
  <p:slideViewPr>
    <p:cSldViewPr snapToGrid="0" snapToObjects="1">
      <p:cViewPr varScale="1">
        <p:scale>
          <a:sx n="108" d="100"/>
          <a:sy n="108" d="100"/>
        </p:scale>
        <p:origin x="560" y="200"/>
      </p:cViewPr>
      <p:guideLst>
        <p:guide orient="horz" pos="2160"/>
        <p:guide pos="2880"/>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microsoft.com/office/2015/10/relationships/revisionInfo" Target="revisionInfo.xml"/><Relationship Id="rId5" Type="http://schemas.openxmlformats.org/officeDocument/2006/relationships/slideMaster" Target="slideMasters/slideMaster5.xml"/><Relationship Id="rId61" Type="http://schemas.openxmlformats.org/officeDocument/2006/relationships/commentAuthors" Target="commentAuthor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microsoft.com/office/2018/10/relationships/authors" Target="author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05FD6D-2938-D54C-A5C3-F87645F8E35D}" type="datetimeFigureOut">
              <a:rPr lang="en-US" smtClean="0"/>
              <a:t>3/3/22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434F0F-A36F-C847-96B4-E0F5922D8CDD}" type="slidenum">
              <a:rPr lang="en-US" smtClean="0"/>
              <a:t>‹#›</a:t>
            </a:fld>
            <a:endParaRPr lang="en-US"/>
          </a:p>
        </p:txBody>
      </p:sp>
    </p:spTree>
    <p:extLst>
      <p:ext uri="{BB962C8B-B14F-4D97-AF65-F5344CB8AC3E}">
        <p14:creationId xmlns:p14="http://schemas.microsoft.com/office/powerpoint/2010/main" val="69045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3F312-5DBD-5E47-99B0-D22D9CB546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9853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434F0F-A36F-C847-96B4-E0F5922D8CDD}" type="slidenum">
              <a:rPr lang="en-US" smtClean="0"/>
              <a:t>10</a:t>
            </a:fld>
            <a:endParaRPr lang="en-US"/>
          </a:p>
        </p:txBody>
      </p:sp>
    </p:spTree>
    <p:extLst>
      <p:ext uri="{BB962C8B-B14F-4D97-AF65-F5344CB8AC3E}">
        <p14:creationId xmlns:p14="http://schemas.microsoft.com/office/powerpoint/2010/main" val="1588762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434F0F-A36F-C847-96B4-E0F5922D8CDD}" type="slidenum">
              <a:rPr lang="en-US" smtClean="0"/>
              <a:t>11</a:t>
            </a:fld>
            <a:endParaRPr lang="en-US"/>
          </a:p>
        </p:txBody>
      </p:sp>
    </p:spTree>
    <p:extLst>
      <p:ext uri="{BB962C8B-B14F-4D97-AF65-F5344CB8AC3E}">
        <p14:creationId xmlns:p14="http://schemas.microsoft.com/office/powerpoint/2010/main" val="2184165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434F0F-A36F-C847-96B4-E0F5922D8CDD}" type="slidenum">
              <a:rPr lang="en-US" smtClean="0"/>
              <a:t>12</a:t>
            </a:fld>
            <a:endParaRPr lang="en-US"/>
          </a:p>
        </p:txBody>
      </p:sp>
    </p:spTree>
    <p:extLst>
      <p:ext uri="{BB962C8B-B14F-4D97-AF65-F5344CB8AC3E}">
        <p14:creationId xmlns:p14="http://schemas.microsoft.com/office/powerpoint/2010/main" val="2070167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434F0F-A36F-C847-96B4-E0F5922D8CDD}" type="slidenum">
              <a:rPr lang="en-US" smtClean="0"/>
              <a:t>13</a:t>
            </a:fld>
            <a:endParaRPr lang="en-US"/>
          </a:p>
        </p:txBody>
      </p:sp>
    </p:spTree>
    <p:extLst>
      <p:ext uri="{BB962C8B-B14F-4D97-AF65-F5344CB8AC3E}">
        <p14:creationId xmlns:p14="http://schemas.microsoft.com/office/powerpoint/2010/main" val="3874296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434F0F-A36F-C847-96B4-E0F5922D8CDD}" type="slidenum">
              <a:rPr lang="en-US" smtClean="0"/>
              <a:t>14</a:t>
            </a:fld>
            <a:endParaRPr lang="en-US"/>
          </a:p>
        </p:txBody>
      </p:sp>
    </p:spTree>
    <p:extLst>
      <p:ext uri="{BB962C8B-B14F-4D97-AF65-F5344CB8AC3E}">
        <p14:creationId xmlns:p14="http://schemas.microsoft.com/office/powerpoint/2010/main" val="2555581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434F0F-A36F-C847-96B4-E0F5922D8CDD}" type="slidenum">
              <a:rPr lang="en-US" smtClean="0"/>
              <a:t>15</a:t>
            </a:fld>
            <a:endParaRPr lang="en-US"/>
          </a:p>
        </p:txBody>
      </p:sp>
    </p:spTree>
    <p:extLst>
      <p:ext uri="{BB962C8B-B14F-4D97-AF65-F5344CB8AC3E}">
        <p14:creationId xmlns:p14="http://schemas.microsoft.com/office/powerpoint/2010/main" val="1608293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434F0F-A36F-C847-96B4-E0F5922D8CDD}" type="slidenum">
              <a:rPr lang="en-US" smtClean="0"/>
              <a:t>16</a:t>
            </a:fld>
            <a:endParaRPr lang="en-US"/>
          </a:p>
        </p:txBody>
      </p:sp>
    </p:spTree>
    <p:extLst>
      <p:ext uri="{BB962C8B-B14F-4D97-AF65-F5344CB8AC3E}">
        <p14:creationId xmlns:p14="http://schemas.microsoft.com/office/powerpoint/2010/main" val="3369378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434F0F-A36F-C847-96B4-E0F5922D8CDD}" type="slidenum">
              <a:rPr lang="en-US" smtClean="0"/>
              <a:t>17</a:t>
            </a:fld>
            <a:endParaRPr lang="en-US"/>
          </a:p>
        </p:txBody>
      </p:sp>
    </p:spTree>
    <p:extLst>
      <p:ext uri="{BB962C8B-B14F-4D97-AF65-F5344CB8AC3E}">
        <p14:creationId xmlns:p14="http://schemas.microsoft.com/office/powerpoint/2010/main" val="619025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434F0F-A36F-C847-96B4-E0F5922D8CDD}" type="slidenum">
              <a:rPr lang="en-US" smtClean="0"/>
              <a:t>18</a:t>
            </a:fld>
            <a:endParaRPr lang="en-US"/>
          </a:p>
        </p:txBody>
      </p:sp>
    </p:spTree>
    <p:extLst>
      <p:ext uri="{BB962C8B-B14F-4D97-AF65-F5344CB8AC3E}">
        <p14:creationId xmlns:p14="http://schemas.microsoft.com/office/powerpoint/2010/main" val="4217813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434F0F-A36F-C847-96B4-E0F5922D8CDD}" type="slidenum">
              <a:rPr lang="en-US" smtClean="0"/>
              <a:t>19</a:t>
            </a:fld>
            <a:endParaRPr lang="en-US"/>
          </a:p>
        </p:txBody>
      </p:sp>
    </p:spTree>
    <p:extLst>
      <p:ext uri="{BB962C8B-B14F-4D97-AF65-F5344CB8AC3E}">
        <p14:creationId xmlns:p14="http://schemas.microsoft.com/office/powerpoint/2010/main" val="3398231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434F0F-A36F-C847-96B4-E0F5922D8CDD}" type="slidenum">
              <a:rPr lang="en-US" smtClean="0"/>
              <a:t>2</a:t>
            </a:fld>
            <a:endParaRPr lang="en-US"/>
          </a:p>
        </p:txBody>
      </p:sp>
    </p:spTree>
    <p:extLst>
      <p:ext uri="{BB962C8B-B14F-4D97-AF65-F5344CB8AC3E}">
        <p14:creationId xmlns:p14="http://schemas.microsoft.com/office/powerpoint/2010/main" val="2284452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434F0F-A36F-C847-96B4-E0F5922D8CDD}" type="slidenum">
              <a:rPr lang="en-US" smtClean="0"/>
              <a:t>20</a:t>
            </a:fld>
            <a:endParaRPr lang="en-US"/>
          </a:p>
        </p:txBody>
      </p:sp>
    </p:spTree>
    <p:extLst>
      <p:ext uri="{BB962C8B-B14F-4D97-AF65-F5344CB8AC3E}">
        <p14:creationId xmlns:p14="http://schemas.microsoft.com/office/powerpoint/2010/main" val="4213686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434F0F-A36F-C847-96B4-E0F5922D8CDD}" type="slidenum">
              <a:rPr lang="en-US" smtClean="0"/>
              <a:t>21</a:t>
            </a:fld>
            <a:endParaRPr lang="en-US"/>
          </a:p>
        </p:txBody>
      </p:sp>
    </p:spTree>
    <p:extLst>
      <p:ext uri="{BB962C8B-B14F-4D97-AF65-F5344CB8AC3E}">
        <p14:creationId xmlns:p14="http://schemas.microsoft.com/office/powerpoint/2010/main" val="6279870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434F0F-A36F-C847-96B4-E0F5922D8CDD}" type="slidenum">
              <a:rPr lang="en-US" smtClean="0"/>
              <a:t>22</a:t>
            </a:fld>
            <a:endParaRPr lang="en-US"/>
          </a:p>
        </p:txBody>
      </p:sp>
    </p:spTree>
    <p:extLst>
      <p:ext uri="{BB962C8B-B14F-4D97-AF65-F5344CB8AC3E}">
        <p14:creationId xmlns:p14="http://schemas.microsoft.com/office/powerpoint/2010/main" val="3589441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434F0F-A36F-C847-96B4-E0F5922D8CDD}" type="slidenum">
              <a:rPr lang="en-US" smtClean="0"/>
              <a:t>23</a:t>
            </a:fld>
            <a:endParaRPr lang="en-US"/>
          </a:p>
        </p:txBody>
      </p:sp>
    </p:spTree>
    <p:extLst>
      <p:ext uri="{BB962C8B-B14F-4D97-AF65-F5344CB8AC3E}">
        <p14:creationId xmlns:p14="http://schemas.microsoft.com/office/powerpoint/2010/main" val="3289394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434F0F-A36F-C847-96B4-E0F5922D8CDD}" type="slidenum">
              <a:rPr lang="en-US" smtClean="0"/>
              <a:t>24</a:t>
            </a:fld>
            <a:endParaRPr lang="en-US"/>
          </a:p>
        </p:txBody>
      </p:sp>
    </p:spTree>
    <p:extLst>
      <p:ext uri="{BB962C8B-B14F-4D97-AF65-F5344CB8AC3E}">
        <p14:creationId xmlns:p14="http://schemas.microsoft.com/office/powerpoint/2010/main" val="157934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434F0F-A36F-C847-96B4-E0F5922D8CDD}" type="slidenum">
              <a:rPr lang="en-US" smtClean="0"/>
              <a:t>25</a:t>
            </a:fld>
            <a:endParaRPr lang="en-US"/>
          </a:p>
        </p:txBody>
      </p:sp>
    </p:spTree>
    <p:extLst>
      <p:ext uri="{BB962C8B-B14F-4D97-AF65-F5344CB8AC3E}">
        <p14:creationId xmlns:p14="http://schemas.microsoft.com/office/powerpoint/2010/main" val="42658640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434F0F-A36F-C847-96B4-E0F5922D8CDD}" type="slidenum">
              <a:rPr lang="en-US" smtClean="0"/>
              <a:t>26</a:t>
            </a:fld>
            <a:endParaRPr lang="en-US"/>
          </a:p>
        </p:txBody>
      </p:sp>
    </p:spTree>
    <p:extLst>
      <p:ext uri="{BB962C8B-B14F-4D97-AF65-F5344CB8AC3E}">
        <p14:creationId xmlns:p14="http://schemas.microsoft.com/office/powerpoint/2010/main" val="32310513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434F0F-A36F-C847-96B4-E0F5922D8CDD}" type="slidenum">
              <a:rPr lang="en-US" smtClean="0"/>
              <a:t>27</a:t>
            </a:fld>
            <a:endParaRPr lang="en-US"/>
          </a:p>
        </p:txBody>
      </p:sp>
    </p:spTree>
    <p:extLst>
      <p:ext uri="{BB962C8B-B14F-4D97-AF65-F5344CB8AC3E}">
        <p14:creationId xmlns:p14="http://schemas.microsoft.com/office/powerpoint/2010/main" val="4682093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434F0F-A36F-C847-96B4-E0F5922D8CDD}" type="slidenum">
              <a:rPr lang="en-US" smtClean="0"/>
              <a:t>28</a:t>
            </a:fld>
            <a:endParaRPr lang="en-US"/>
          </a:p>
        </p:txBody>
      </p:sp>
    </p:spTree>
    <p:extLst>
      <p:ext uri="{BB962C8B-B14F-4D97-AF65-F5344CB8AC3E}">
        <p14:creationId xmlns:p14="http://schemas.microsoft.com/office/powerpoint/2010/main" val="20830671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434F0F-A36F-C847-96B4-E0F5922D8CDD}" type="slidenum">
              <a:rPr lang="en-US" smtClean="0"/>
              <a:t>29</a:t>
            </a:fld>
            <a:endParaRPr lang="en-US"/>
          </a:p>
        </p:txBody>
      </p:sp>
    </p:spTree>
    <p:extLst>
      <p:ext uri="{BB962C8B-B14F-4D97-AF65-F5344CB8AC3E}">
        <p14:creationId xmlns:p14="http://schemas.microsoft.com/office/powerpoint/2010/main" val="3311175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434F0F-A36F-C847-96B4-E0F5922D8CDD}" type="slidenum">
              <a:rPr lang="en-US" smtClean="0"/>
              <a:t>3</a:t>
            </a:fld>
            <a:endParaRPr lang="en-US"/>
          </a:p>
        </p:txBody>
      </p:sp>
    </p:spTree>
    <p:extLst>
      <p:ext uri="{BB962C8B-B14F-4D97-AF65-F5344CB8AC3E}">
        <p14:creationId xmlns:p14="http://schemas.microsoft.com/office/powerpoint/2010/main" val="32804883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434F0F-A36F-C847-96B4-E0F5922D8CDD}" type="slidenum">
              <a:rPr lang="en-US" smtClean="0"/>
              <a:t>30</a:t>
            </a:fld>
            <a:endParaRPr lang="en-US"/>
          </a:p>
        </p:txBody>
      </p:sp>
    </p:spTree>
    <p:extLst>
      <p:ext uri="{BB962C8B-B14F-4D97-AF65-F5344CB8AC3E}">
        <p14:creationId xmlns:p14="http://schemas.microsoft.com/office/powerpoint/2010/main" val="19138841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434F0F-A36F-C847-96B4-E0F5922D8CDD}" type="slidenum">
              <a:rPr lang="en-US" smtClean="0"/>
              <a:t>31</a:t>
            </a:fld>
            <a:endParaRPr lang="en-US"/>
          </a:p>
        </p:txBody>
      </p:sp>
    </p:spTree>
    <p:extLst>
      <p:ext uri="{BB962C8B-B14F-4D97-AF65-F5344CB8AC3E}">
        <p14:creationId xmlns:p14="http://schemas.microsoft.com/office/powerpoint/2010/main" val="38523025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434F0F-A36F-C847-96B4-E0F5922D8CDD}" type="slidenum">
              <a:rPr lang="en-US" smtClean="0"/>
              <a:t>32</a:t>
            </a:fld>
            <a:endParaRPr lang="en-US"/>
          </a:p>
        </p:txBody>
      </p:sp>
    </p:spTree>
    <p:extLst>
      <p:ext uri="{BB962C8B-B14F-4D97-AF65-F5344CB8AC3E}">
        <p14:creationId xmlns:p14="http://schemas.microsoft.com/office/powerpoint/2010/main" val="14663404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434F0F-A36F-C847-96B4-E0F5922D8CDD}" type="slidenum">
              <a:rPr lang="en-US" smtClean="0"/>
              <a:t>33</a:t>
            </a:fld>
            <a:endParaRPr lang="en-US"/>
          </a:p>
        </p:txBody>
      </p:sp>
    </p:spTree>
    <p:extLst>
      <p:ext uri="{BB962C8B-B14F-4D97-AF65-F5344CB8AC3E}">
        <p14:creationId xmlns:p14="http://schemas.microsoft.com/office/powerpoint/2010/main" val="28298206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434F0F-A36F-C847-96B4-E0F5922D8CDD}" type="slidenum">
              <a:rPr lang="en-US" smtClean="0"/>
              <a:t>34</a:t>
            </a:fld>
            <a:endParaRPr lang="en-US"/>
          </a:p>
        </p:txBody>
      </p:sp>
    </p:spTree>
    <p:extLst>
      <p:ext uri="{BB962C8B-B14F-4D97-AF65-F5344CB8AC3E}">
        <p14:creationId xmlns:p14="http://schemas.microsoft.com/office/powerpoint/2010/main" val="37797360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434F0F-A36F-C847-96B4-E0F5922D8CDD}" type="slidenum">
              <a:rPr lang="en-US" smtClean="0"/>
              <a:t>35</a:t>
            </a:fld>
            <a:endParaRPr lang="en-US"/>
          </a:p>
        </p:txBody>
      </p:sp>
    </p:spTree>
    <p:extLst>
      <p:ext uri="{BB962C8B-B14F-4D97-AF65-F5344CB8AC3E}">
        <p14:creationId xmlns:p14="http://schemas.microsoft.com/office/powerpoint/2010/main" val="37499784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434F0F-A36F-C847-96B4-E0F5922D8CDD}" type="slidenum">
              <a:rPr lang="en-US" smtClean="0"/>
              <a:t>36</a:t>
            </a:fld>
            <a:endParaRPr lang="en-US"/>
          </a:p>
        </p:txBody>
      </p:sp>
    </p:spTree>
    <p:extLst>
      <p:ext uri="{BB962C8B-B14F-4D97-AF65-F5344CB8AC3E}">
        <p14:creationId xmlns:p14="http://schemas.microsoft.com/office/powerpoint/2010/main" val="5125541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434F0F-A36F-C847-96B4-E0F5922D8CDD}" type="slidenum">
              <a:rPr lang="en-US" smtClean="0"/>
              <a:t>37</a:t>
            </a:fld>
            <a:endParaRPr lang="en-US"/>
          </a:p>
        </p:txBody>
      </p:sp>
    </p:spTree>
    <p:extLst>
      <p:ext uri="{BB962C8B-B14F-4D97-AF65-F5344CB8AC3E}">
        <p14:creationId xmlns:p14="http://schemas.microsoft.com/office/powerpoint/2010/main" val="29039820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434F0F-A36F-C847-96B4-E0F5922D8CDD}" type="slidenum">
              <a:rPr lang="en-US" smtClean="0"/>
              <a:t>38</a:t>
            </a:fld>
            <a:endParaRPr lang="en-US"/>
          </a:p>
        </p:txBody>
      </p:sp>
    </p:spTree>
    <p:extLst>
      <p:ext uri="{BB962C8B-B14F-4D97-AF65-F5344CB8AC3E}">
        <p14:creationId xmlns:p14="http://schemas.microsoft.com/office/powerpoint/2010/main" val="16515969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434F0F-A36F-C847-96B4-E0F5922D8CDD}" type="slidenum">
              <a:rPr lang="en-US" smtClean="0"/>
              <a:t>39</a:t>
            </a:fld>
            <a:endParaRPr lang="en-US"/>
          </a:p>
        </p:txBody>
      </p:sp>
    </p:spTree>
    <p:extLst>
      <p:ext uri="{BB962C8B-B14F-4D97-AF65-F5344CB8AC3E}">
        <p14:creationId xmlns:p14="http://schemas.microsoft.com/office/powerpoint/2010/main" val="767274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434F0F-A36F-C847-96B4-E0F5922D8CDD}" type="slidenum">
              <a:rPr lang="en-US" smtClean="0"/>
              <a:t>4</a:t>
            </a:fld>
            <a:endParaRPr lang="en-US"/>
          </a:p>
        </p:txBody>
      </p:sp>
    </p:spTree>
    <p:extLst>
      <p:ext uri="{BB962C8B-B14F-4D97-AF65-F5344CB8AC3E}">
        <p14:creationId xmlns:p14="http://schemas.microsoft.com/office/powerpoint/2010/main" val="13160100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434F0F-A36F-C847-96B4-E0F5922D8CDD}" type="slidenum">
              <a:rPr lang="en-US" smtClean="0"/>
              <a:t>40</a:t>
            </a:fld>
            <a:endParaRPr lang="en-US"/>
          </a:p>
        </p:txBody>
      </p:sp>
    </p:spTree>
    <p:extLst>
      <p:ext uri="{BB962C8B-B14F-4D97-AF65-F5344CB8AC3E}">
        <p14:creationId xmlns:p14="http://schemas.microsoft.com/office/powerpoint/2010/main" val="15507926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434F0F-A36F-C847-96B4-E0F5922D8CDD}" type="slidenum">
              <a:rPr lang="en-US" smtClean="0"/>
              <a:t>41</a:t>
            </a:fld>
            <a:endParaRPr lang="en-US"/>
          </a:p>
        </p:txBody>
      </p:sp>
    </p:spTree>
    <p:extLst>
      <p:ext uri="{BB962C8B-B14F-4D97-AF65-F5344CB8AC3E}">
        <p14:creationId xmlns:p14="http://schemas.microsoft.com/office/powerpoint/2010/main" val="11747592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434F0F-A36F-C847-96B4-E0F5922D8CDD}" type="slidenum">
              <a:rPr lang="en-US" smtClean="0"/>
              <a:t>42</a:t>
            </a:fld>
            <a:endParaRPr lang="en-US"/>
          </a:p>
        </p:txBody>
      </p:sp>
    </p:spTree>
    <p:extLst>
      <p:ext uri="{BB962C8B-B14F-4D97-AF65-F5344CB8AC3E}">
        <p14:creationId xmlns:p14="http://schemas.microsoft.com/office/powerpoint/2010/main" val="1388891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434F0F-A36F-C847-96B4-E0F5922D8CDD}" type="slidenum">
              <a:rPr lang="en-US" smtClean="0"/>
              <a:t>43</a:t>
            </a:fld>
            <a:endParaRPr lang="en-US"/>
          </a:p>
        </p:txBody>
      </p:sp>
    </p:spTree>
    <p:extLst>
      <p:ext uri="{BB962C8B-B14F-4D97-AF65-F5344CB8AC3E}">
        <p14:creationId xmlns:p14="http://schemas.microsoft.com/office/powerpoint/2010/main" val="31690002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434F0F-A36F-C847-96B4-E0F5922D8CDD}" type="slidenum">
              <a:rPr lang="en-US" smtClean="0"/>
              <a:t>44</a:t>
            </a:fld>
            <a:endParaRPr lang="en-US"/>
          </a:p>
        </p:txBody>
      </p:sp>
    </p:spTree>
    <p:extLst>
      <p:ext uri="{BB962C8B-B14F-4D97-AF65-F5344CB8AC3E}">
        <p14:creationId xmlns:p14="http://schemas.microsoft.com/office/powerpoint/2010/main" val="13495424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434F0F-A36F-C847-96B4-E0F5922D8CDD}" type="slidenum">
              <a:rPr lang="en-US" smtClean="0"/>
              <a:t>46</a:t>
            </a:fld>
            <a:endParaRPr lang="en-US"/>
          </a:p>
        </p:txBody>
      </p:sp>
    </p:spTree>
    <p:extLst>
      <p:ext uri="{BB962C8B-B14F-4D97-AF65-F5344CB8AC3E}">
        <p14:creationId xmlns:p14="http://schemas.microsoft.com/office/powerpoint/2010/main" val="39260827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434F0F-A36F-C847-96B4-E0F5922D8CDD}" type="slidenum">
              <a:rPr lang="en-US" smtClean="0"/>
              <a:t>47</a:t>
            </a:fld>
            <a:endParaRPr lang="en-US"/>
          </a:p>
        </p:txBody>
      </p:sp>
    </p:spTree>
    <p:extLst>
      <p:ext uri="{BB962C8B-B14F-4D97-AF65-F5344CB8AC3E}">
        <p14:creationId xmlns:p14="http://schemas.microsoft.com/office/powerpoint/2010/main" val="14440561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434F0F-A36F-C847-96B4-E0F5922D8CDD}" type="slidenum">
              <a:rPr lang="en-US" smtClean="0"/>
              <a:t>48</a:t>
            </a:fld>
            <a:endParaRPr lang="en-US"/>
          </a:p>
        </p:txBody>
      </p:sp>
    </p:spTree>
    <p:extLst>
      <p:ext uri="{BB962C8B-B14F-4D97-AF65-F5344CB8AC3E}">
        <p14:creationId xmlns:p14="http://schemas.microsoft.com/office/powerpoint/2010/main" val="25483345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434F0F-A36F-C847-96B4-E0F5922D8CDD}" type="slidenum">
              <a:rPr lang="en-US" smtClean="0"/>
              <a:t>49</a:t>
            </a:fld>
            <a:endParaRPr lang="en-US"/>
          </a:p>
        </p:txBody>
      </p:sp>
    </p:spTree>
    <p:extLst>
      <p:ext uri="{BB962C8B-B14F-4D97-AF65-F5344CB8AC3E}">
        <p14:creationId xmlns:p14="http://schemas.microsoft.com/office/powerpoint/2010/main" val="18786601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434F0F-A36F-C847-96B4-E0F5922D8CDD}" type="slidenum">
              <a:rPr lang="en-US" smtClean="0"/>
              <a:t>50</a:t>
            </a:fld>
            <a:endParaRPr lang="en-US"/>
          </a:p>
        </p:txBody>
      </p:sp>
    </p:spTree>
    <p:extLst>
      <p:ext uri="{BB962C8B-B14F-4D97-AF65-F5344CB8AC3E}">
        <p14:creationId xmlns:p14="http://schemas.microsoft.com/office/powerpoint/2010/main" val="3238209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434F0F-A36F-C847-96B4-E0F5922D8CDD}" type="slidenum">
              <a:rPr lang="en-US" smtClean="0"/>
              <a:t>5</a:t>
            </a:fld>
            <a:endParaRPr lang="en-US"/>
          </a:p>
        </p:txBody>
      </p:sp>
    </p:spTree>
    <p:extLst>
      <p:ext uri="{BB962C8B-B14F-4D97-AF65-F5344CB8AC3E}">
        <p14:creationId xmlns:p14="http://schemas.microsoft.com/office/powerpoint/2010/main" val="19656193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434F0F-A36F-C847-96B4-E0F5922D8CDD}" type="slidenum">
              <a:rPr lang="en-US" smtClean="0"/>
              <a:t>51</a:t>
            </a:fld>
            <a:endParaRPr lang="en-US"/>
          </a:p>
        </p:txBody>
      </p:sp>
    </p:spTree>
    <p:extLst>
      <p:ext uri="{BB962C8B-B14F-4D97-AF65-F5344CB8AC3E}">
        <p14:creationId xmlns:p14="http://schemas.microsoft.com/office/powerpoint/2010/main" val="32268647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434F0F-A36F-C847-96B4-E0F5922D8CDD}" type="slidenum">
              <a:rPr lang="en-US" smtClean="0"/>
              <a:t>52</a:t>
            </a:fld>
            <a:endParaRPr lang="en-US"/>
          </a:p>
        </p:txBody>
      </p:sp>
    </p:spTree>
    <p:extLst>
      <p:ext uri="{BB962C8B-B14F-4D97-AF65-F5344CB8AC3E}">
        <p14:creationId xmlns:p14="http://schemas.microsoft.com/office/powerpoint/2010/main" val="2789305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3F312-5DBD-5E47-99B0-D22D9CB546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0452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434F0F-A36F-C847-96B4-E0F5922D8CDD}" type="slidenum">
              <a:rPr lang="en-US" smtClean="0"/>
              <a:t>6</a:t>
            </a:fld>
            <a:endParaRPr lang="en-US"/>
          </a:p>
        </p:txBody>
      </p:sp>
    </p:spTree>
    <p:extLst>
      <p:ext uri="{BB962C8B-B14F-4D97-AF65-F5344CB8AC3E}">
        <p14:creationId xmlns:p14="http://schemas.microsoft.com/office/powerpoint/2010/main" val="3225892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434F0F-A36F-C847-96B4-E0F5922D8CDD}" type="slidenum">
              <a:rPr lang="en-US" smtClean="0"/>
              <a:t>7</a:t>
            </a:fld>
            <a:endParaRPr lang="en-US"/>
          </a:p>
        </p:txBody>
      </p:sp>
    </p:spTree>
    <p:extLst>
      <p:ext uri="{BB962C8B-B14F-4D97-AF65-F5344CB8AC3E}">
        <p14:creationId xmlns:p14="http://schemas.microsoft.com/office/powerpoint/2010/main" val="1222665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434F0F-A36F-C847-96B4-E0F5922D8CDD}" type="slidenum">
              <a:rPr lang="en-US" smtClean="0"/>
              <a:t>8</a:t>
            </a:fld>
            <a:endParaRPr lang="en-US"/>
          </a:p>
        </p:txBody>
      </p:sp>
    </p:spTree>
    <p:extLst>
      <p:ext uri="{BB962C8B-B14F-4D97-AF65-F5344CB8AC3E}">
        <p14:creationId xmlns:p14="http://schemas.microsoft.com/office/powerpoint/2010/main" val="2835204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434F0F-A36F-C847-96B4-E0F5922D8CDD}" type="slidenum">
              <a:rPr lang="en-US" smtClean="0"/>
              <a:t>9</a:t>
            </a:fld>
            <a:endParaRPr lang="en-US"/>
          </a:p>
        </p:txBody>
      </p:sp>
    </p:spTree>
    <p:extLst>
      <p:ext uri="{BB962C8B-B14F-4D97-AF65-F5344CB8AC3E}">
        <p14:creationId xmlns:p14="http://schemas.microsoft.com/office/powerpoint/2010/main" val="7672747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pening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3"/>
            <a:ext cx="7772400" cy="1981199"/>
          </a:xfrm>
        </p:spPr>
        <p:txBody>
          <a:bodyPr/>
          <a:lstStyle>
            <a:lvl1pPr>
              <a:defRPr b="1">
                <a:solidFill>
                  <a:srgbClr val="172A3A"/>
                </a:solidFill>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hasCustomPrompt="1"/>
          </p:nvPr>
        </p:nvSpPr>
        <p:spPr>
          <a:xfrm>
            <a:off x="1371600" y="3581400"/>
            <a:ext cx="6400800" cy="2438400"/>
          </a:xfrm>
        </p:spPr>
        <p:txBody>
          <a:bodyPr/>
          <a:lstStyle>
            <a:lvl1pPr marL="0" indent="0" algn="ctr">
              <a:buNone/>
              <a:defRPr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Author(s)</a:t>
            </a:r>
          </a:p>
        </p:txBody>
      </p:sp>
      <p:sp>
        <p:nvSpPr>
          <p:cNvPr id="10" name="Footer Placeholder 4"/>
          <p:cNvSpPr>
            <a:spLocks noGrp="1"/>
          </p:cNvSpPr>
          <p:nvPr>
            <p:ph type="ftr" sz="quarter" idx="3"/>
          </p:nvPr>
        </p:nvSpPr>
        <p:spPr>
          <a:xfrm>
            <a:off x="1219200" y="6356352"/>
            <a:ext cx="6858000" cy="365125"/>
          </a:xfrm>
          <a:prstGeom prst="rect">
            <a:avLst/>
          </a:prstGeom>
        </p:spPr>
        <p:txBody>
          <a:bodyPr vert="horz" lIns="91440" tIns="45720" rIns="91440" bIns="45720" rtlCol="0" anchor="ctr"/>
          <a:lstStyle>
            <a:lvl1pPr algn="ctr">
              <a:defRPr sz="1000">
                <a:solidFill>
                  <a:srgbClr val="172A3A"/>
                </a:solidFill>
                <a:latin typeface="Arial" pitchFamily="34" charset="0"/>
                <a:cs typeface="Arial" pitchFamily="34" charset="0"/>
              </a:defRPr>
            </a:lvl1pPr>
          </a:lstStyle>
          <a:p>
            <a:endParaRPr lang="en-US"/>
          </a:p>
        </p:txBody>
      </p:sp>
      <p:sp>
        <p:nvSpPr>
          <p:cNvPr id="11" name="Date Placeholder 3" hidden="1"/>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000" i="1">
                <a:solidFill>
                  <a:srgbClr val="172A3A"/>
                </a:solidFill>
                <a:latin typeface="Arial" pitchFamily="34" charset="0"/>
                <a:cs typeface="Arial" pitchFamily="34" charset="0"/>
              </a:defRPr>
            </a:lvl1pPr>
          </a:lstStyle>
          <a:p>
            <a:fld id="{B88C5883-4629-E740-9E43-13D8F78DD425}" type="datetime1">
              <a:rPr lang="en-US" smtClean="0"/>
              <a:t>3/3/22</a:t>
            </a:fld>
            <a:endParaRPr lang="en-US"/>
          </a:p>
        </p:txBody>
      </p:sp>
      <p:sp>
        <p:nvSpPr>
          <p:cNvPr id="12"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000">
                <a:solidFill>
                  <a:srgbClr val="172A3A"/>
                </a:solidFill>
                <a:latin typeface="Arial" pitchFamily="34" charset="0"/>
                <a:cs typeface="Arial" pitchFamily="34" charset="0"/>
              </a:defRPr>
            </a:lvl1pPr>
          </a:lstStyle>
          <a:p>
            <a:fld id="{778DCDDD-39C2-4E65-B7C4-6894F02AC3BC}" type="slidenum">
              <a:rPr lang="en-US" smtClean="0"/>
              <a:pPr/>
              <a:t>‹#›</a:t>
            </a:fld>
            <a:endParaRPr lang="en-US"/>
          </a:p>
        </p:txBody>
      </p:sp>
      <p:pic>
        <p:nvPicPr>
          <p:cNvPr id="6" name="Picture 5" descr="A picture containing drawing&#10;&#10;Description automatically generated">
            <a:extLst>
              <a:ext uri="{FF2B5EF4-FFF2-40B4-BE49-F238E27FC236}">
                <a16:creationId xmlns:a16="http://schemas.microsoft.com/office/drawing/2014/main" id="{D32739B3-7DF2-4F1B-9E06-C42630FD32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137160"/>
            <a:ext cx="3015107" cy="1005840"/>
          </a:xfrm>
          <a:prstGeom prst="rect">
            <a:avLst/>
          </a:prstGeom>
        </p:spPr>
      </p:pic>
    </p:spTree>
    <p:extLst>
      <p:ext uri="{BB962C8B-B14F-4D97-AF65-F5344CB8AC3E}">
        <p14:creationId xmlns:p14="http://schemas.microsoft.com/office/powerpoint/2010/main" val="1063573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000" i="1">
                <a:solidFill>
                  <a:srgbClr val="1B4870"/>
                </a:solidFill>
                <a:latin typeface="Arial" pitchFamily="34" charset="0"/>
                <a:cs typeface="Arial" pitchFamily="34" charset="0"/>
              </a:defRPr>
            </a:lvl1pPr>
          </a:lstStyle>
          <a:p>
            <a:fld id="{1CD735FF-C322-FF4A-88A6-7D5695D033EA}" type="datetime1">
              <a:rPr lang="en-US" smtClean="0"/>
              <a:t>3/3/22</a:t>
            </a:fld>
            <a:endParaRPr lang="en-US"/>
          </a:p>
        </p:txBody>
      </p:sp>
      <p:sp>
        <p:nvSpPr>
          <p:cNvPr id="3"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000">
                <a:solidFill>
                  <a:srgbClr val="1B4870"/>
                </a:solidFill>
                <a:latin typeface="Arial" pitchFamily="34" charset="0"/>
                <a:cs typeface="Arial" pitchFamily="34" charset="0"/>
              </a:defRPr>
            </a:lvl1pPr>
          </a:lstStyle>
          <a:p>
            <a:endParaRPr lang="en-US"/>
          </a:p>
        </p:txBody>
      </p:sp>
      <p:sp>
        <p:nvSpPr>
          <p:cNvPr id="4"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000">
                <a:solidFill>
                  <a:srgbClr val="1B4870"/>
                </a:solidFill>
                <a:latin typeface="Arial" pitchFamily="34" charset="0"/>
                <a:cs typeface="Arial" pitchFamily="34" charset="0"/>
              </a:defRPr>
            </a:lvl1pPr>
          </a:lstStyle>
          <a:p>
            <a:fld id="{F3698329-7E74-489C-977A-F404E138E57F}" type="slidenum">
              <a:rPr lang="en-US" smtClean="0"/>
              <a:pPr/>
              <a:t>‹#›</a:t>
            </a:fld>
            <a:endParaRPr lang="en-US"/>
          </a:p>
        </p:txBody>
      </p:sp>
    </p:spTree>
    <p:extLst>
      <p:ext uri="{BB962C8B-B14F-4D97-AF65-F5344CB8AC3E}">
        <p14:creationId xmlns:p14="http://schemas.microsoft.com/office/powerpoint/2010/main" val="1280601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457200"/>
            <a:ext cx="3008313" cy="9779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457200"/>
            <a:ext cx="4806950" cy="5791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524000"/>
            <a:ext cx="3008313" cy="4724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2"/>
            <a:ext cx="2133600" cy="365125"/>
          </a:xfrm>
          <a:prstGeom prst="rect">
            <a:avLst/>
          </a:prstGeom>
        </p:spPr>
        <p:txBody>
          <a:bodyPr vert="horz" lIns="91440" tIns="45720" rIns="91440" bIns="45720" rtlCol="0" anchor="ctr"/>
          <a:lstStyle>
            <a:lvl1pPr algn="l">
              <a:defRPr sz="1000" i="1">
                <a:solidFill>
                  <a:srgbClr val="1B4870"/>
                </a:solidFill>
                <a:latin typeface="Arial" pitchFamily="34" charset="0"/>
                <a:cs typeface="Arial" pitchFamily="34" charset="0"/>
              </a:defRPr>
            </a:lvl1pPr>
          </a:lstStyle>
          <a:p>
            <a:fld id="{A4FFCF02-ECFA-EA4A-B917-CEAF90769CD8}" type="datetime1">
              <a:rPr lang="en-US" smtClean="0"/>
              <a:t>3/3/22</a:t>
            </a:fld>
            <a:endParaRPr lang="en-US"/>
          </a:p>
        </p:txBody>
      </p:sp>
      <p:sp>
        <p:nvSpPr>
          <p:cNvPr id="6"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000">
                <a:solidFill>
                  <a:srgbClr val="1B4870"/>
                </a:solidFill>
                <a:latin typeface="Arial" pitchFamily="34" charset="0"/>
                <a:cs typeface="Arial" pitchFamily="34" charset="0"/>
              </a:defRPr>
            </a:lvl1pPr>
          </a:lstStyle>
          <a:p>
            <a:endParaRPr lang="en-US"/>
          </a:p>
        </p:txBody>
      </p:sp>
      <p:sp>
        <p:nvSpPr>
          <p:cNvPr id="7"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000">
                <a:solidFill>
                  <a:srgbClr val="1B4870"/>
                </a:solidFill>
                <a:latin typeface="Arial" pitchFamily="34" charset="0"/>
                <a:cs typeface="Arial" pitchFamily="34" charset="0"/>
              </a:defRPr>
            </a:lvl1pPr>
          </a:lstStyle>
          <a:p>
            <a:fld id="{F3698329-7E74-489C-977A-F404E138E57F}" type="slidenum">
              <a:rPr lang="en-US" smtClean="0"/>
              <a:pPr/>
              <a:t>‹#›</a:t>
            </a:fld>
            <a:endParaRPr lang="en-US"/>
          </a:p>
        </p:txBody>
      </p:sp>
    </p:spTree>
    <p:extLst>
      <p:ext uri="{BB962C8B-B14F-4D97-AF65-F5344CB8AC3E}">
        <p14:creationId xmlns:p14="http://schemas.microsoft.com/office/powerpoint/2010/main" val="3183191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410200"/>
            <a:ext cx="5486400" cy="838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2"/>
            <a:ext cx="2133600" cy="365125"/>
          </a:xfrm>
          <a:prstGeom prst="rect">
            <a:avLst/>
          </a:prstGeom>
        </p:spPr>
        <p:txBody>
          <a:bodyPr vert="horz" lIns="91440" tIns="45720" rIns="91440" bIns="45720" rtlCol="0" anchor="ctr"/>
          <a:lstStyle>
            <a:lvl1pPr algn="l">
              <a:defRPr sz="1000" i="1">
                <a:solidFill>
                  <a:srgbClr val="1B4870"/>
                </a:solidFill>
                <a:latin typeface="Arial" pitchFamily="34" charset="0"/>
                <a:cs typeface="Arial" pitchFamily="34" charset="0"/>
              </a:defRPr>
            </a:lvl1pPr>
          </a:lstStyle>
          <a:p>
            <a:fld id="{7B360721-8A94-0945-9AA3-558F4504A8C9}" type="datetime1">
              <a:rPr lang="en-US" smtClean="0"/>
              <a:t>3/3/22</a:t>
            </a:fld>
            <a:endParaRPr lang="en-US"/>
          </a:p>
        </p:txBody>
      </p:sp>
      <p:sp>
        <p:nvSpPr>
          <p:cNvPr id="6"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000">
                <a:solidFill>
                  <a:srgbClr val="1B4870"/>
                </a:solidFill>
                <a:latin typeface="Arial" pitchFamily="34" charset="0"/>
                <a:cs typeface="Arial" pitchFamily="34" charset="0"/>
              </a:defRPr>
            </a:lvl1pPr>
          </a:lstStyle>
          <a:p>
            <a:endParaRPr lang="en-US"/>
          </a:p>
        </p:txBody>
      </p:sp>
      <p:sp>
        <p:nvSpPr>
          <p:cNvPr id="7"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000">
                <a:solidFill>
                  <a:srgbClr val="1B4870"/>
                </a:solidFill>
                <a:latin typeface="Arial" pitchFamily="34" charset="0"/>
                <a:cs typeface="Arial" pitchFamily="34" charset="0"/>
              </a:defRPr>
            </a:lvl1pPr>
          </a:lstStyle>
          <a:p>
            <a:fld id="{F3698329-7E74-489C-977A-F404E138E57F}" type="slidenum">
              <a:rPr lang="en-US" smtClean="0"/>
              <a:pPr/>
              <a:t>‹#›</a:t>
            </a:fld>
            <a:endParaRPr lang="en-US"/>
          </a:p>
        </p:txBody>
      </p:sp>
    </p:spTree>
    <p:extLst>
      <p:ext uri="{BB962C8B-B14F-4D97-AF65-F5344CB8AC3E}">
        <p14:creationId xmlns:p14="http://schemas.microsoft.com/office/powerpoint/2010/main" val="3898781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Opening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3"/>
            <a:ext cx="7772400" cy="1981199"/>
          </a:xfrm>
        </p:spPr>
        <p:txBody>
          <a:bodyPr/>
          <a:lstStyle>
            <a:lvl1pPr>
              <a:defRPr b="1">
                <a:solidFill>
                  <a:srgbClr val="172A3A"/>
                </a:solidFill>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hasCustomPrompt="1"/>
          </p:nvPr>
        </p:nvSpPr>
        <p:spPr>
          <a:xfrm>
            <a:off x="1371600" y="3581400"/>
            <a:ext cx="6400800" cy="2438400"/>
          </a:xfrm>
        </p:spPr>
        <p:txBody>
          <a:bodyPr/>
          <a:lstStyle>
            <a:lvl1pPr marL="0" indent="0" algn="ctr">
              <a:buNone/>
              <a:defRPr baseline="0">
                <a:solidFill>
                  <a:srgbClr val="36719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Author(s)</a:t>
            </a:r>
          </a:p>
        </p:txBody>
      </p:sp>
      <p:sp>
        <p:nvSpPr>
          <p:cNvPr id="10" name="Footer Placeholder 4"/>
          <p:cNvSpPr>
            <a:spLocks noGrp="1"/>
          </p:cNvSpPr>
          <p:nvPr>
            <p:ph type="ftr" sz="quarter" idx="3"/>
          </p:nvPr>
        </p:nvSpPr>
        <p:spPr>
          <a:xfrm>
            <a:off x="1219200" y="6356352"/>
            <a:ext cx="6858000" cy="365125"/>
          </a:xfrm>
          <a:prstGeom prst="rect">
            <a:avLst/>
          </a:prstGeom>
        </p:spPr>
        <p:txBody>
          <a:bodyPr vert="horz" lIns="91440" tIns="45720" rIns="91440" bIns="45720" rtlCol="0" anchor="ctr"/>
          <a:lstStyle>
            <a:lvl1pPr algn="ctr">
              <a:defRPr sz="1000">
                <a:solidFill>
                  <a:srgbClr val="172A3A"/>
                </a:solidFill>
                <a:latin typeface="Arial" pitchFamily="34" charset="0"/>
                <a:cs typeface="Arial" pitchFamily="34" charset="0"/>
              </a:defRPr>
            </a:lvl1pPr>
          </a:lstStyle>
          <a:p>
            <a:endParaRPr lang="en-US"/>
          </a:p>
        </p:txBody>
      </p:sp>
      <p:sp>
        <p:nvSpPr>
          <p:cNvPr id="11" name="Date Placeholder 3" hidden="1"/>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000" i="1">
                <a:solidFill>
                  <a:srgbClr val="172A3A"/>
                </a:solidFill>
                <a:latin typeface="Arial" pitchFamily="34" charset="0"/>
                <a:cs typeface="Arial" pitchFamily="34" charset="0"/>
              </a:defRPr>
            </a:lvl1pPr>
          </a:lstStyle>
          <a:p>
            <a:fld id="{B88C5883-4629-E740-9E43-13D8F78DD425}" type="datetime1">
              <a:rPr lang="en-US" smtClean="0"/>
              <a:t>3/3/22</a:t>
            </a:fld>
            <a:endParaRPr lang="en-US"/>
          </a:p>
        </p:txBody>
      </p:sp>
      <p:sp>
        <p:nvSpPr>
          <p:cNvPr id="12"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000">
                <a:solidFill>
                  <a:srgbClr val="172A3A"/>
                </a:solidFill>
                <a:latin typeface="Arial" pitchFamily="34" charset="0"/>
                <a:cs typeface="Arial" pitchFamily="34" charset="0"/>
              </a:defRPr>
            </a:lvl1pPr>
          </a:lstStyle>
          <a:p>
            <a:fld id="{778DCDDD-39C2-4E65-B7C4-6894F02AC3BC}" type="slidenum">
              <a:rPr lang="en-US" smtClean="0"/>
              <a:pPr/>
              <a:t>‹#›</a:t>
            </a:fld>
            <a:endParaRPr lang="en-US"/>
          </a:p>
        </p:txBody>
      </p:sp>
      <p:pic>
        <p:nvPicPr>
          <p:cNvPr id="5" name="Picture 4"/>
          <p:cNvPicPr>
            <a:picLocks noChangeAspect="1"/>
          </p:cNvPicPr>
          <p:nvPr userDrawn="1"/>
        </p:nvPicPr>
        <p:blipFill rotWithShape="1">
          <a:blip r:embed="rId2"/>
          <a:srcRect t="5263" r="2686" b="24561"/>
          <a:stretch/>
        </p:blipFill>
        <p:spPr>
          <a:xfrm>
            <a:off x="152402" y="228600"/>
            <a:ext cx="4724399" cy="613558"/>
          </a:xfrm>
          <a:prstGeom prst="rect">
            <a:avLst/>
          </a:prstGeom>
        </p:spPr>
      </p:pic>
    </p:spTree>
    <p:extLst>
      <p:ext uri="{BB962C8B-B14F-4D97-AF65-F5344CB8AC3E}">
        <p14:creationId xmlns:p14="http://schemas.microsoft.com/office/powerpoint/2010/main" val="3822506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Bullet Li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B50938"/>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000" i="1">
                <a:solidFill>
                  <a:srgbClr val="1B4870"/>
                </a:solidFill>
                <a:latin typeface="Arial" pitchFamily="34" charset="0"/>
                <a:cs typeface="Arial" pitchFamily="34" charset="0"/>
              </a:defRPr>
            </a:lvl1pPr>
          </a:lstStyle>
          <a:p>
            <a:fld id="{A725CFD4-B53A-D444-84B1-D2F68B62B35A}" type="datetime1">
              <a:rPr lang="en-US" smtClean="0"/>
              <a:t>3/3/22</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000">
                <a:solidFill>
                  <a:srgbClr val="1B4870"/>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000">
                <a:solidFill>
                  <a:srgbClr val="1B4870"/>
                </a:solidFill>
                <a:latin typeface="Arial" pitchFamily="34" charset="0"/>
                <a:cs typeface="Arial" pitchFamily="34" charset="0"/>
              </a:defRPr>
            </a:lvl1pPr>
          </a:lstStyle>
          <a:p>
            <a:fld id="{F3698329-7E74-489C-977A-F404E138E57F}" type="slidenum">
              <a:rPr lang="en-US" smtClean="0"/>
              <a:pPr/>
              <a:t>‹#›</a:t>
            </a:fld>
            <a:endParaRPr lang="en-US"/>
          </a:p>
        </p:txBody>
      </p:sp>
      <p:sp>
        <p:nvSpPr>
          <p:cNvPr id="8" name="Rectangle 7"/>
          <p:cNvSpPr/>
          <p:nvPr userDrawn="1"/>
        </p:nvSpPr>
        <p:spPr>
          <a:xfrm>
            <a:off x="0" y="0"/>
            <a:ext cx="9144000" cy="365760"/>
          </a:xfrm>
          <a:prstGeom prst="rect">
            <a:avLst/>
          </a:prstGeom>
          <a:solidFill>
            <a:srgbClr val="B71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055349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Bullet Lists">
    <p:spTree>
      <p:nvGrpSpPr>
        <p:cNvPr id="1" name=""/>
        <p:cNvGrpSpPr/>
        <p:nvPr/>
      </p:nvGrpSpPr>
      <p:grpSpPr>
        <a:xfrm>
          <a:off x="0" y="0"/>
          <a:ext cx="0" cy="0"/>
          <a:chOff x="0" y="0"/>
          <a:chExt cx="0" cy="0"/>
        </a:xfrm>
      </p:grpSpPr>
      <p:sp>
        <p:nvSpPr>
          <p:cNvPr id="8" name="Rectangle 7"/>
          <p:cNvSpPr/>
          <p:nvPr userDrawn="1"/>
        </p:nvSpPr>
        <p:spPr>
          <a:xfrm>
            <a:off x="0" y="0"/>
            <a:ext cx="9144000" cy="365760"/>
          </a:xfrm>
          <a:prstGeom prst="rect">
            <a:avLst/>
          </a:prstGeom>
          <a:solidFill>
            <a:srgbClr val="B71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55810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a:p>
        </p:txBody>
      </p:sp>
      <p:sp>
        <p:nvSpPr>
          <p:cNvPr id="3" name="Date Placeholder 2"/>
          <p:cNvSpPr>
            <a:spLocks noGrp="1"/>
          </p:cNvSpPr>
          <p:nvPr>
            <p:ph type="dt" sz="half" idx="11"/>
          </p:nvPr>
        </p:nvSpPr>
        <p:spPr/>
        <p:txBody>
          <a:bodyPr/>
          <a:lstStyle/>
          <a:p>
            <a:fld id="{8A84DB32-1374-BE40-83DD-C8AF9911A452}" type="datetime1">
              <a:rPr lang="en-US" smtClean="0"/>
              <a:t>3/3/22</a:t>
            </a:fld>
            <a:endParaRPr lang="en-US"/>
          </a:p>
        </p:txBody>
      </p:sp>
      <p:sp>
        <p:nvSpPr>
          <p:cNvPr id="4" name="Slide Number Placeholder 3"/>
          <p:cNvSpPr>
            <a:spLocks noGrp="1"/>
          </p:cNvSpPr>
          <p:nvPr>
            <p:ph type="sldNum" sz="quarter" idx="12"/>
          </p:nvPr>
        </p:nvSpPr>
        <p:spPr/>
        <p:txBody>
          <a:bodyPr/>
          <a:lstStyle/>
          <a:p>
            <a:fld id="{778DCDDD-39C2-4E65-B7C4-6894F02AC3BC}" type="slidenum">
              <a:rPr lang="en-US" smtClean="0"/>
              <a:pPr/>
              <a:t>‹#›</a:t>
            </a:fld>
            <a:endParaRPr lang="en-US"/>
          </a:p>
        </p:txBody>
      </p:sp>
    </p:spTree>
    <p:extLst>
      <p:ext uri="{BB962C8B-B14F-4D97-AF65-F5344CB8AC3E}">
        <p14:creationId xmlns:p14="http://schemas.microsoft.com/office/powerpoint/2010/main" val="4210393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Opening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3"/>
            <a:ext cx="7772400" cy="1981199"/>
          </a:xfrm>
        </p:spPr>
        <p:txBody>
          <a:bodyPr/>
          <a:lstStyle>
            <a:lvl1pPr>
              <a:defRPr b="1">
                <a:solidFill>
                  <a:srgbClr val="172A3A"/>
                </a:solidFill>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hasCustomPrompt="1"/>
          </p:nvPr>
        </p:nvSpPr>
        <p:spPr>
          <a:xfrm>
            <a:off x="1371600" y="3581400"/>
            <a:ext cx="6400800" cy="2438400"/>
          </a:xfrm>
        </p:spPr>
        <p:txBody>
          <a:bodyPr/>
          <a:lstStyle>
            <a:lvl1pPr marL="0" indent="0" algn="ctr">
              <a:buNone/>
              <a:defRPr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Author(s)</a:t>
            </a:r>
          </a:p>
        </p:txBody>
      </p:sp>
      <p:sp>
        <p:nvSpPr>
          <p:cNvPr id="10" name="Footer Placeholder 4"/>
          <p:cNvSpPr>
            <a:spLocks noGrp="1"/>
          </p:cNvSpPr>
          <p:nvPr>
            <p:ph type="ftr" sz="quarter" idx="3"/>
          </p:nvPr>
        </p:nvSpPr>
        <p:spPr>
          <a:xfrm>
            <a:off x="1219200" y="6356352"/>
            <a:ext cx="6858000" cy="365125"/>
          </a:xfrm>
          <a:prstGeom prst="rect">
            <a:avLst/>
          </a:prstGeom>
        </p:spPr>
        <p:txBody>
          <a:bodyPr vert="horz" lIns="91440" tIns="45720" rIns="91440" bIns="45720" rtlCol="0" anchor="ctr"/>
          <a:lstStyle>
            <a:lvl1pPr algn="ctr">
              <a:defRPr sz="1000">
                <a:solidFill>
                  <a:srgbClr val="172A3A"/>
                </a:solidFill>
                <a:latin typeface="Arial" pitchFamily="34" charset="0"/>
                <a:cs typeface="Arial" pitchFamily="34" charset="0"/>
              </a:defRPr>
            </a:lvl1pPr>
          </a:lstStyle>
          <a:p>
            <a:endParaRPr lang="en-US"/>
          </a:p>
        </p:txBody>
      </p:sp>
      <p:sp>
        <p:nvSpPr>
          <p:cNvPr id="11" name="Date Placeholder 3" hidden="1"/>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000" i="1">
                <a:solidFill>
                  <a:srgbClr val="172A3A"/>
                </a:solidFill>
                <a:latin typeface="Arial" pitchFamily="34" charset="0"/>
                <a:cs typeface="Arial" pitchFamily="34" charset="0"/>
              </a:defRPr>
            </a:lvl1pPr>
          </a:lstStyle>
          <a:p>
            <a:fld id="{B88C5883-4629-E740-9E43-13D8F78DD425}" type="datetime1">
              <a:rPr lang="en-US" smtClean="0"/>
              <a:t>3/3/22</a:t>
            </a:fld>
            <a:endParaRPr lang="en-US"/>
          </a:p>
        </p:txBody>
      </p:sp>
      <p:sp>
        <p:nvSpPr>
          <p:cNvPr id="12"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000">
                <a:solidFill>
                  <a:srgbClr val="172A3A"/>
                </a:solidFill>
                <a:latin typeface="Arial" pitchFamily="34" charset="0"/>
                <a:cs typeface="Arial" pitchFamily="34" charset="0"/>
              </a:defRPr>
            </a:lvl1pPr>
          </a:lstStyle>
          <a:p>
            <a:fld id="{778DCDDD-39C2-4E65-B7C4-6894F02AC3BC}" type="slidenum">
              <a:rPr lang="en-US" smtClean="0"/>
              <a:pPr/>
              <a:t>‹#›</a:t>
            </a:fld>
            <a:endParaRPr lang="en-US"/>
          </a:p>
        </p:txBody>
      </p:sp>
      <p:pic>
        <p:nvPicPr>
          <p:cNvPr id="6" name="Picture 5" descr="A picture containing drawing&#10;&#10;Description automatically generated">
            <a:extLst>
              <a:ext uri="{FF2B5EF4-FFF2-40B4-BE49-F238E27FC236}">
                <a16:creationId xmlns:a16="http://schemas.microsoft.com/office/drawing/2014/main" id="{D32739B3-7DF2-4F1B-9E06-C42630FD32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137160"/>
            <a:ext cx="3015107" cy="1005840"/>
          </a:xfrm>
          <a:prstGeom prst="rect">
            <a:avLst/>
          </a:prstGeom>
        </p:spPr>
      </p:pic>
    </p:spTree>
    <p:extLst>
      <p:ext uri="{BB962C8B-B14F-4D97-AF65-F5344CB8AC3E}">
        <p14:creationId xmlns:p14="http://schemas.microsoft.com/office/powerpoint/2010/main" val="4076159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Bullet Lists">
    <p:spTree>
      <p:nvGrpSpPr>
        <p:cNvPr id="1" name=""/>
        <p:cNvGrpSpPr/>
        <p:nvPr/>
      </p:nvGrpSpPr>
      <p:grpSpPr>
        <a:xfrm>
          <a:off x="0" y="0"/>
          <a:ext cx="0" cy="0"/>
          <a:chOff x="0" y="0"/>
          <a:chExt cx="0" cy="0"/>
        </a:xfrm>
      </p:grpSpPr>
      <p:sp>
        <p:nvSpPr>
          <p:cNvPr id="8" name="Rectangle 7"/>
          <p:cNvSpPr/>
          <p:nvPr userDrawn="1"/>
        </p:nvSpPr>
        <p:spPr>
          <a:xfrm>
            <a:off x="0" y="0"/>
            <a:ext cx="9144000" cy="365760"/>
          </a:xfrm>
          <a:prstGeom prst="rect">
            <a:avLst/>
          </a:prstGeom>
          <a:solidFill>
            <a:srgbClr val="B71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36525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a:p>
        </p:txBody>
      </p:sp>
      <p:sp>
        <p:nvSpPr>
          <p:cNvPr id="3" name="Date Placeholder 2"/>
          <p:cNvSpPr>
            <a:spLocks noGrp="1"/>
          </p:cNvSpPr>
          <p:nvPr>
            <p:ph type="dt" sz="half" idx="11"/>
          </p:nvPr>
        </p:nvSpPr>
        <p:spPr/>
        <p:txBody>
          <a:bodyPr/>
          <a:lstStyle/>
          <a:p>
            <a:fld id="{8A84DB32-1374-BE40-83DD-C8AF9911A452}" type="datetime1">
              <a:rPr lang="en-US" smtClean="0"/>
              <a:t>3/3/22</a:t>
            </a:fld>
            <a:endParaRPr lang="en-US"/>
          </a:p>
        </p:txBody>
      </p:sp>
      <p:sp>
        <p:nvSpPr>
          <p:cNvPr id="4" name="Slide Number Placeholder 3"/>
          <p:cNvSpPr>
            <a:spLocks noGrp="1"/>
          </p:cNvSpPr>
          <p:nvPr>
            <p:ph type="sldNum" sz="quarter" idx="12"/>
          </p:nvPr>
        </p:nvSpPr>
        <p:spPr/>
        <p:txBody>
          <a:bodyPr/>
          <a:lstStyle/>
          <a:p>
            <a:fld id="{778DCDDD-39C2-4E65-B7C4-6894F02AC3BC}" type="slidenum">
              <a:rPr lang="en-US" smtClean="0"/>
              <a:pPr/>
              <a:t>‹#›</a:t>
            </a:fld>
            <a:endParaRPr lang="en-US"/>
          </a:p>
        </p:txBody>
      </p:sp>
    </p:spTree>
    <p:extLst>
      <p:ext uri="{BB962C8B-B14F-4D97-AF65-F5344CB8AC3E}">
        <p14:creationId xmlns:p14="http://schemas.microsoft.com/office/powerpoint/2010/main" val="4040920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Bullet Lists">
    <p:spTree>
      <p:nvGrpSpPr>
        <p:cNvPr id="1" name=""/>
        <p:cNvGrpSpPr/>
        <p:nvPr/>
      </p:nvGrpSpPr>
      <p:grpSpPr>
        <a:xfrm>
          <a:off x="0" y="0"/>
          <a:ext cx="0" cy="0"/>
          <a:chOff x="0" y="0"/>
          <a:chExt cx="0" cy="0"/>
        </a:xfrm>
      </p:grpSpPr>
      <p:sp>
        <p:nvSpPr>
          <p:cNvPr id="8" name="Rectangle 7"/>
          <p:cNvSpPr/>
          <p:nvPr userDrawn="1"/>
        </p:nvSpPr>
        <p:spPr>
          <a:xfrm>
            <a:off x="0" y="0"/>
            <a:ext cx="9144000" cy="365760"/>
          </a:xfrm>
          <a:prstGeom prst="rect">
            <a:avLst/>
          </a:prstGeom>
          <a:solidFill>
            <a:srgbClr val="B71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477478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Opening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3"/>
            <a:ext cx="7772400" cy="1981199"/>
          </a:xfrm>
        </p:spPr>
        <p:txBody>
          <a:bodyPr/>
          <a:lstStyle>
            <a:lvl1pPr>
              <a:defRPr b="1">
                <a:solidFill>
                  <a:srgbClr val="172A3A"/>
                </a:solidFill>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hasCustomPrompt="1"/>
          </p:nvPr>
        </p:nvSpPr>
        <p:spPr>
          <a:xfrm>
            <a:off x="1371600" y="3581400"/>
            <a:ext cx="6400800" cy="2438400"/>
          </a:xfrm>
        </p:spPr>
        <p:txBody>
          <a:bodyPr/>
          <a:lstStyle>
            <a:lvl1pPr marL="0" indent="0" algn="ctr">
              <a:buNone/>
              <a:defRPr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Author(s)</a:t>
            </a:r>
          </a:p>
        </p:txBody>
      </p:sp>
      <p:sp>
        <p:nvSpPr>
          <p:cNvPr id="10" name="Footer Placeholder 4"/>
          <p:cNvSpPr>
            <a:spLocks noGrp="1"/>
          </p:cNvSpPr>
          <p:nvPr>
            <p:ph type="ftr" sz="quarter" idx="3"/>
          </p:nvPr>
        </p:nvSpPr>
        <p:spPr>
          <a:xfrm>
            <a:off x="1219200" y="6356352"/>
            <a:ext cx="6858000" cy="365125"/>
          </a:xfrm>
          <a:prstGeom prst="rect">
            <a:avLst/>
          </a:prstGeom>
        </p:spPr>
        <p:txBody>
          <a:bodyPr vert="horz" lIns="91440" tIns="45720" rIns="91440" bIns="45720" rtlCol="0" anchor="ctr"/>
          <a:lstStyle>
            <a:lvl1pPr algn="ctr">
              <a:defRPr sz="1000">
                <a:solidFill>
                  <a:srgbClr val="172A3A"/>
                </a:solidFill>
                <a:latin typeface="Arial" pitchFamily="34" charset="0"/>
                <a:cs typeface="Arial" pitchFamily="34" charset="0"/>
              </a:defRPr>
            </a:lvl1pPr>
          </a:lstStyle>
          <a:p>
            <a:endParaRPr lang="en-US"/>
          </a:p>
        </p:txBody>
      </p:sp>
      <p:sp>
        <p:nvSpPr>
          <p:cNvPr id="11" name="Date Placeholder 3" hidden="1"/>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000" i="1">
                <a:solidFill>
                  <a:srgbClr val="172A3A"/>
                </a:solidFill>
                <a:latin typeface="Arial" pitchFamily="34" charset="0"/>
                <a:cs typeface="Arial" pitchFamily="34" charset="0"/>
              </a:defRPr>
            </a:lvl1pPr>
          </a:lstStyle>
          <a:p>
            <a:fld id="{B88C5883-4629-E740-9E43-13D8F78DD425}" type="datetime1">
              <a:rPr lang="en-US" smtClean="0"/>
              <a:t>3/3/22</a:t>
            </a:fld>
            <a:endParaRPr lang="en-US"/>
          </a:p>
        </p:txBody>
      </p:sp>
      <p:sp>
        <p:nvSpPr>
          <p:cNvPr id="12"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000">
                <a:solidFill>
                  <a:srgbClr val="172A3A"/>
                </a:solidFill>
                <a:latin typeface="Arial" pitchFamily="34" charset="0"/>
                <a:cs typeface="Arial" pitchFamily="34" charset="0"/>
              </a:defRPr>
            </a:lvl1pPr>
          </a:lstStyle>
          <a:p>
            <a:fld id="{778DCDDD-39C2-4E65-B7C4-6894F02AC3BC}" type="slidenum">
              <a:rPr lang="en-US" smtClean="0"/>
              <a:pPr/>
              <a:t>‹#›</a:t>
            </a:fld>
            <a:endParaRPr lang="en-US"/>
          </a:p>
        </p:txBody>
      </p:sp>
      <p:pic>
        <p:nvPicPr>
          <p:cNvPr id="6" name="Picture 5" descr="A picture containing drawing&#10;&#10;Description automatically generated">
            <a:extLst>
              <a:ext uri="{FF2B5EF4-FFF2-40B4-BE49-F238E27FC236}">
                <a16:creationId xmlns:a16="http://schemas.microsoft.com/office/drawing/2014/main" id="{D32739B3-7DF2-4F1B-9E06-C42630FD32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137160"/>
            <a:ext cx="3015107" cy="1005840"/>
          </a:xfrm>
          <a:prstGeom prst="rect">
            <a:avLst/>
          </a:prstGeom>
        </p:spPr>
      </p:pic>
    </p:spTree>
    <p:extLst>
      <p:ext uri="{BB962C8B-B14F-4D97-AF65-F5344CB8AC3E}">
        <p14:creationId xmlns:p14="http://schemas.microsoft.com/office/powerpoint/2010/main" val="13591114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Bullet Lists">
    <p:spTree>
      <p:nvGrpSpPr>
        <p:cNvPr id="1" name=""/>
        <p:cNvGrpSpPr/>
        <p:nvPr/>
      </p:nvGrpSpPr>
      <p:grpSpPr>
        <a:xfrm>
          <a:off x="0" y="0"/>
          <a:ext cx="0" cy="0"/>
          <a:chOff x="0" y="0"/>
          <a:chExt cx="0" cy="0"/>
        </a:xfrm>
      </p:grpSpPr>
      <p:sp>
        <p:nvSpPr>
          <p:cNvPr id="8" name="Rectangle 7"/>
          <p:cNvSpPr/>
          <p:nvPr userDrawn="1"/>
        </p:nvSpPr>
        <p:spPr>
          <a:xfrm>
            <a:off x="0" y="0"/>
            <a:ext cx="9144000" cy="365760"/>
          </a:xfrm>
          <a:prstGeom prst="rect">
            <a:avLst/>
          </a:prstGeom>
          <a:solidFill>
            <a:srgbClr val="B71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601646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a:p>
        </p:txBody>
      </p:sp>
      <p:sp>
        <p:nvSpPr>
          <p:cNvPr id="3" name="Date Placeholder 2"/>
          <p:cNvSpPr>
            <a:spLocks noGrp="1"/>
          </p:cNvSpPr>
          <p:nvPr>
            <p:ph type="dt" sz="half" idx="11"/>
          </p:nvPr>
        </p:nvSpPr>
        <p:spPr/>
        <p:txBody>
          <a:bodyPr/>
          <a:lstStyle/>
          <a:p>
            <a:fld id="{8A84DB32-1374-BE40-83DD-C8AF9911A452}" type="datetime1">
              <a:rPr lang="en-US" smtClean="0"/>
              <a:t>3/3/22</a:t>
            </a:fld>
            <a:endParaRPr lang="en-US"/>
          </a:p>
        </p:txBody>
      </p:sp>
      <p:sp>
        <p:nvSpPr>
          <p:cNvPr id="4" name="Slide Number Placeholder 3"/>
          <p:cNvSpPr>
            <a:spLocks noGrp="1"/>
          </p:cNvSpPr>
          <p:nvPr>
            <p:ph type="sldNum" sz="quarter" idx="12"/>
          </p:nvPr>
        </p:nvSpPr>
        <p:spPr/>
        <p:txBody>
          <a:bodyPr/>
          <a:lstStyle/>
          <a:p>
            <a:fld id="{778DCDDD-39C2-4E65-B7C4-6894F02AC3BC}" type="slidenum">
              <a:rPr lang="en-US" smtClean="0"/>
              <a:pPr/>
              <a:t>‹#›</a:t>
            </a:fld>
            <a:endParaRPr lang="en-US"/>
          </a:p>
        </p:txBody>
      </p:sp>
    </p:spTree>
    <p:extLst>
      <p:ext uri="{BB962C8B-B14F-4D97-AF65-F5344CB8AC3E}">
        <p14:creationId xmlns:p14="http://schemas.microsoft.com/office/powerpoint/2010/main" val="9447499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Opening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3"/>
            <a:ext cx="7772400" cy="1981199"/>
          </a:xfrm>
        </p:spPr>
        <p:txBody>
          <a:bodyPr/>
          <a:lstStyle>
            <a:lvl1pPr>
              <a:defRPr b="1">
                <a:solidFill>
                  <a:srgbClr val="172A3A"/>
                </a:solidFill>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hasCustomPrompt="1"/>
          </p:nvPr>
        </p:nvSpPr>
        <p:spPr>
          <a:xfrm>
            <a:off x="1371600" y="3581400"/>
            <a:ext cx="6400800" cy="2438400"/>
          </a:xfrm>
        </p:spPr>
        <p:txBody>
          <a:bodyPr/>
          <a:lstStyle>
            <a:lvl1pPr marL="0" indent="0" algn="ctr">
              <a:buNone/>
              <a:defRPr baseline="0">
                <a:solidFill>
                  <a:srgbClr val="36719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Author(s)</a:t>
            </a:r>
          </a:p>
        </p:txBody>
      </p:sp>
      <p:sp>
        <p:nvSpPr>
          <p:cNvPr id="10" name="Footer Placeholder 4"/>
          <p:cNvSpPr>
            <a:spLocks noGrp="1"/>
          </p:cNvSpPr>
          <p:nvPr>
            <p:ph type="ftr" sz="quarter" idx="3"/>
          </p:nvPr>
        </p:nvSpPr>
        <p:spPr>
          <a:xfrm>
            <a:off x="1219200" y="6356352"/>
            <a:ext cx="6858000" cy="365125"/>
          </a:xfrm>
          <a:prstGeom prst="rect">
            <a:avLst/>
          </a:prstGeom>
        </p:spPr>
        <p:txBody>
          <a:bodyPr vert="horz" lIns="91440" tIns="45720" rIns="91440" bIns="45720" rtlCol="0" anchor="ctr"/>
          <a:lstStyle>
            <a:lvl1pPr algn="ctr">
              <a:defRPr sz="1000">
                <a:solidFill>
                  <a:srgbClr val="172A3A"/>
                </a:solidFill>
                <a:latin typeface="Arial" pitchFamily="34" charset="0"/>
                <a:cs typeface="Arial" pitchFamily="34" charset="0"/>
              </a:defRPr>
            </a:lvl1pPr>
          </a:lstStyle>
          <a:p>
            <a:endParaRPr lang="en-US"/>
          </a:p>
        </p:txBody>
      </p:sp>
      <p:sp>
        <p:nvSpPr>
          <p:cNvPr id="11" name="Date Placeholder 3" hidden="1"/>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000" i="1">
                <a:solidFill>
                  <a:srgbClr val="172A3A"/>
                </a:solidFill>
                <a:latin typeface="Arial" pitchFamily="34" charset="0"/>
                <a:cs typeface="Arial" pitchFamily="34" charset="0"/>
              </a:defRPr>
            </a:lvl1pPr>
          </a:lstStyle>
          <a:p>
            <a:endParaRPr lang="en-US"/>
          </a:p>
        </p:txBody>
      </p:sp>
      <p:sp>
        <p:nvSpPr>
          <p:cNvPr id="12"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000">
                <a:solidFill>
                  <a:srgbClr val="172A3A"/>
                </a:solidFill>
                <a:latin typeface="Arial" pitchFamily="34" charset="0"/>
                <a:cs typeface="Arial" pitchFamily="34" charset="0"/>
              </a:defRPr>
            </a:lvl1pPr>
          </a:lstStyle>
          <a:p>
            <a:fld id="{778DCDDD-39C2-4E65-B7C4-6894F02AC3BC}" type="slidenum">
              <a:rPr lang="en-US" smtClean="0"/>
              <a:pPr/>
              <a:t>‹#›</a:t>
            </a:fld>
            <a:endParaRPr lang="en-US"/>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t="5263" r="2686" b="24561"/>
          <a:stretch/>
        </p:blipFill>
        <p:spPr>
          <a:xfrm>
            <a:off x="152402" y="228600"/>
            <a:ext cx="4724399" cy="613558"/>
          </a:xfrm>
          <a:prstGeom prst="rect">
            <a:avLst/>
          </a:prstGeom>
        </p:spPr>
      </p:pic>
    </p:spTree>
    <p:extLst>
      <p:ext uri="{BB962C8B-B14F-4D97-AF65-F5344CB8AC3E}">
        <p14:creationId xmlns:p14="http://schemas.microsoft.com/office/powerpoint/2010/main" val="6367792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Bullet Lists">
    <p:spTree>
      <p:nvGrpSpPr>
        <p:cNvPr id="1" name=""/>
        <p:cNvGrpSpPr/>
        <p:nvPr/>
      </p:nvGrpSpPr>
      <p:grpSpPr>
        <a:xfrm>
          <a:off x="0" y="0"/>
          <a:ext cx="0" cy="0"/>
          <a:chOff x="0" y="0"/>
          <a:chExt cx="0" cy="0"/>
        </a:xfrm>
      </p:grpSpPr>
      <p:sp>
        <p:nvSpPr>
          <p:cNvPr id="8" name="Rectangle 7"/>
          <p:cNvSpPr/>
          <p:nvPr userDrawn="1"/>
        </p:nvSpPr>
        <p:spPr>
          <a:xfrm>
            <a:off x="0" y="0"/>
            <a:ext cx="9144000" cy="365760"/>
          </a:xfrm>
          <a:prstGeom prst="rect">
            <a:avLst/>
          </a:prstGeom>
          <a:solidFill>
            <a:srgbClr val="B71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05487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53817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Bullet Li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B50938"/>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000" i="1">
                <a:solidFill>
                  <a:srgbClr val="1B4870"/>
                </a:solidFill>
                <a:latin typeface="Arial" pitchFamily="34" charset="0"/>
                <a:cs typeface="Arial" pitchFamily="34" charset="0"/>
              </a:defRPr>
            </a:lvl1pPr>
          </a:lstStyle>
          <a:p>
            <a:fld id="{A725CFD4-B53A-D444-84B1-D2F68B62B35A}" type="datetime1">
              <a:rPr lang="en-US" smtClean="0"/>
              <a:t>3/3/22</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000">
                <a:solidFill>
                  <a:srgbClr val="1B4870"/>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000">
                <a:solidFill>
                  <a:srgbClr val="1B4870"/>
                </a:solidFill>
                <a:latin typeface="Arial" pitchFamily="34" charset="0"/>
                <a:cs typeface="Arial" pitchFamily="34" charset="0"/>
              </a:defRPr>
            </a:lvl1pPr>
          </a:lstStyle>
          <a:p>
            <a:fld id="{F3698329-7E74-489C-977A-F404E138E57F}" type="slidenum">
              <a:rPr lang="en-US" smtClean="0"/>
              <a:pPr/>
              <a:t>‹#›</a:t>
            </a:fld>
            <a:endParaRPr lang="en-US"/>
          </a:p>
        </p:txBody>
      </p:sp>
      <p:sp>
        <p:nvSpPr>
          <p:cNvPr id="8" name="Rectangle 7"/>
          <p:cNvSpPr/>
          <p:nvPr userDrawn="1"/>
        </p:nvSpPr>
        <p:spPr>
          <a:xfrm>
            <a:off x="0" y="0"/>
            <a:ext cx="9144000" cy="365760"/>
          </a:xfrm>
          <a:prstGeom prst="rect">
            <a:avLst/>
          </a:prstGeom>
          <a:solidFill>
            <a:srgbClr val="B71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261977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a:p>
        </p:txBody>
      </p:sp>
      <p:sp>
        <p:nvSpPr>
          <p:cNvPr id="3" name="Date Placeholder 2"/>
          <p:cNvSpPr>
            <a:spLocks noGrp="1"/>
          </p:cNvSpPr>
          <p:nvPr>
            <p:ph type="dt" sz="half" idx="11"/>
          </p:nvPr>
        </p:nvSpPr>
        <p:spPr/>
        <p:txBody>
          <a:bodyPr/>
          <a:lstStyle/>
          <a:p>
            <a:fld id="{8A84DB32-1374-BE40-83DD-C8AF9911A452}" type="datetime1">
              <a:rPr lang="en-US" smtClean="0"/>
              <a:t>3/3/22</a:t>
            </a:fld>
            <a:endParaRPr lang="en-US"/>
          </a:p>
        </p:txBody>
      </p:sp>
      <p:sp>
        <p:nvSpPr>
          <p:cNvPr id="4" name="Slide Number Placeholder 3"/>
          <p:cNvSpPr>
            <a:spLocks noGrp="1"/>
          </p:cNvSpPr>
          <p:nvPr>
            <p:ph type="sldNum" sz="quarter" idx="12"/>
          </p:nvPr>
        </p:nvSpPr>
        <p:spPr/>
        <p:txBody>
          <a:bodyPr/>
          <a:lstStyle/>
          <a:p>
            <a:fld id="{778DCDDD-39C2-4E65-B7C4-6894F02AC3BC}" type="slidenum">
              <a:rPr lang="en-US" smtClean="0"/>
              <a:pPr/>
              <a:t>‹#›</a:t>
            </a:fld>
            <a:endParaRPr lang="en-US"/>
          </a:p>
        </p:txBody>
      </p:sp>
    </p:spTree>
    <p:extLst>
      <p:ext uri="{BB962C8B-B14F-4D97-AF65-F5344CB8AC3E}">
        <p14:creationId xmlns:p14="http://schemas.microsoft.com/office/powerpoint/2010/main" val="640659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Bullet Lists">
    <p:spTree>
      <p:nvGrpSpPr>
        <p:cNvPr id="1" name=""/>
        <p:cNvGrpSpPr/>
        <p:nvPr/>
      </p:nvGrpSpPr>
      <p:grpSpPr>
        <a:xfrm>
          <a:off x="0" y="0"/>
          <a:ext cx="0" cy="0"/>
          <a:chOff x="0" y="0"/>
          <a:chExt cx="0" cy="0"/>
        </a:xfrm>
      </p:grpSpPr>
      <p:sp>
        <p:nvSpPr>
          <p:cNvPr id="2" name="Title 1"/>
          <p:cNvSpPr>
            <a:spLocks noGrp="1"/>
          </p:cNvSpPr>
          <p:nvPr>
            <p:ph type="title"/>
          </p:nvPr>
        </p:nvSpPr>
        <p:spPr>
          <a:xfrm>
            <a:off x="86868" y="457200"/>
            <a:ext cx="8970264" cy="1143000"/>
          </a:xfrm>
        </p:spPr>
        <p:txBody>
          <a:bodyPr>
            <a:normAutofit/>
          </a:bodyPr>
          <a:lstStyle>
            <a:lvl1pPr>
              <a:defRPr sz="3000">
                <a:solidFill>
                  <a:srgbClr val="B50938"/>
                </a:solidFill>
              </a:defRPr>
            </a:lvl1pPr>
          </a:lstStyle>
          <a:p>
            <a:r>
              <a:rPr lang="en-US"/>
              <a:t>Click to edit Master title style</a:t>
            </a:r>
          </a:p>
        </p:txBody>
      </p:sp>
      <p:sp>
        <p:nvSpPr>
          <p:cNvPr id="3" name="Content Placeholder 2"/>
          <p:cNvSpPr>
            <a:spLocks noGrp="1"/>
          </p:cNvSpPr>
          <p:nvPr>
            <p:ph idx="1"/>
          </p:nvPr>
        </p:nvSpPr>
        <p:spPr>
          <a:xfrm>
            <a:off x="274320" y="1737360"/>
            <a:ext cx="8595360"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0"/>
            <a:ext cx="9144000" cy="365760"/>
          </a:xfrm>
          <a:prstGeom prst="rect">
            <a:avLst/>
          </a:prstGeom>
          <a:solidFill>
            <a:srgbClr val="B71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95063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 Li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B50938"/>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000" i="1">
                <a:solidFill>
                  <a:srgbClr val="1B4870"/>
                </a:solidFill>
                <a:latin typeface="Arial" pitchFamily="34" charset="0"/>
                <a:cs typeface="Arial" pitchFamily="34" charset="0"/>
              </a:defRPr>
            </a:lvl1pPr>
          </a:lstStyle>
          <a:p>
            <a:fld id="{D69731B1-A48B-AD4B-B5CB-096AC46D1CEE}" type="datetime1">
              <a:rPr lang="en-US" smtClean="0"/>
              <a:t>3/3/22</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000">
                <a:solidFill>
                  <a:srgbClr val="1B4870"/>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000">
                <a:solidFill>
                  <a:srgbClr val="1B4870"/>
                </a:solidFill>
                <a:latin typeface="Arial" pitchFamily="34" charset="0"/>
                <a:cs typeface="Arial" pitchFamily="34" charset="0"/>
              </a:defRPr>
            </a:lvl1pPr>
          </a:lstStyle>
          <a:p>
            <a:fld id="{F3698329-7E74-489C-977A-F404E138E57F}" type="slidenum">
              <a:rPr lang="en-US" smtClean="0"/>
              <a:pPr/>
              <a:t>‹#›</a:t>
            </a:fld>
            <a:endParaRPr lang="en-US"/>
          </a:p>
        </p:txBody>
      </p:sp>
      <p:pic>
        <p:nvPicPr>
          <p:cNvPr id="7" name="Picture 6"/>
          <p:cNvPicPr>
            <a:picLocks noChangeAspect="1"/>
          </p:cNvPicPr>
          <p:nvPr userDrawn="1"/>
        </p:nvPicPr>
        <p:blipFill>
          <a:blip r:embed="rId2"/>
          <a:stretch>
            <a:fillRect/>
          </a:stretch>
        </p:blipFill>
        <p:spPr>
          <a:xfrm>
            <a:off x="8382000" y="533401"/>
            <a:ext cx="655768" cy="733425"/>
          </a:xfrm>
          <a:prstGeom prst="rect">
            <a:avLst/>
          </a:prstGeom>
        </p:spPr>
      </p:pic>
      <p:sp>
        <p:nvSpPr>
          <p:cNvPr id="8" name="Rectangle 7"/>
          <p:cNvSpPr/>
          <p:nvPr userDrawn="1"/>
        </p:nvSpPr>
        <p:spPr>
          <a:xfrm>
            <a:off x="0" y="0"/>
            <a:ext cx="9144000" cy="365760"/>
          </a:xfrm>
          <a:prstGeom prst="rect">
            <a:avLst/>
          </a:prstGeom>
          <a:solidFill>
            <a:srgbClr val="B71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23945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baseline="0"/>
            </a:lvl1pPr>
          </a:lstStyle>
          <a:p>
            <a:pPr lvl="0"/>
            <a:r>
              <a:rPr lang="en-US"/>
              <a:t>Click to edit Master text styles</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000" i="1">
                <a:solidFill>
                  <a:srgbClr val="1B4870"/>
                </a:solidFill>
                <a:latin typeface="Arial" pitchFamily="34" charset="0"/>
                <a:cs typeface="Arial" pitchFamily="34" charset="0"/>
              </a:defRPr>
            </a:lvl1pPr>
          </a:lstStyle>
          <a:p>
            <a:fld id="{7156150A-BFED-6B45-9670-CFA19EF598FF}" type="datetime1">
              <a:rPr lang="en-US" smtClean="0"/>
              <a:t>3/3/22</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000">
                <a:solidFill>
                  <a:srgbClr val="1B4870"/>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000">
                <a:solidFill>
                  <a:srgbClr val="1B4870"/>
                </a:solidFill>
                <a:latin typeface="Arial" pitchFamily="34" charset="0"/>
                <a:cs typeface="Arial" pitchFamily="34" charset="0"/>
              </a:defRPr>
            </a:lvl1pPr>
          </a:lstStyle>
          <a:p>
            <a:fld id="{F3698329-7E74-489C-977A-F404E138E57F}" type="slidenum">
              <a:rPr lang="en-US" smtClean="0"/>
              <a:pPr/>
              <a:t>‹#›</a:t>
            </a:fld>
            <a:endParaRPr lang="en-US"/>
          </a:p>
        </p:txBody>
      </p:sp>
    </p:spTree>
    <p:extLst>
      <p:ext uri="{BB962C8B-B14F-4D97-AF65-F5344CB8AC3E}">
        <p14:creationId xmlns:p14="http://schemas.microsoft.com/office/powerpoint/2010/main" val="2022497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288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2"/>
            <a:ext cx="2133600" cy="365125"/>
          </a:xfrm>
          <a:prstGeom prst="rect">
            <a:avLst/>
          </a:prstGeom>
        </p:spPr>
        <p:txBody>
          <a:bodyPr vert="horz" lIns="91440" tIns="45720" rIns="91440" bIns="45720" rtlCol="0" anchor="ctr"/>
          <a:lstStyle>
            <a:lvl1pPr algn="l">
              <a:defRPr sz="1000" i="1">
                <a:solidFill>
                  <a:srgbClr val="1B4870"/>
                </a:solidFill>
                <a:latin typeface="Arial" pitchFamily="34" charset="0"/>
                <a:cs typeface="Arial" pitchFamily="34" charset="0"/>
              </a:defRPr>
            </a:lvl1pPr>
          </a:lstStyle>
          <a:p>
            <a:fld id="{ABB819F2-8873-274A-A779-4E95392035D9}" type="datetime1">
              <a:rPr lang="en-US" smtClean="0"/>
              <a:t>3/3/22</a:t>
            </a:fld>
            <a:endParaRPr lang="en-US"/>
          </a:p>
        </p:txBody>
      </p:sp>
      <p:sp>
        <p:nvSpPr>
          <p:cNvPr id="6"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000">
                <a:solidFill>
                  <a:srgbClr val="1B4870"/>
                </a:solidFill>
                <a:latin typeface="Arial" pitchFamily="34" charset="0"/>
                <a:cs typeface="Arial" pitchFamily="34" charset="0"/>
              </a:defRPr>
            </a:lvl1pPr>
          </a:lstStyle>
          <a:p>
            <a:endParaRPr lang="en-US"/>
          </a:p>
        </p:txBody>
      </p:sp>
      <p:sp>
        <p:nvSpPr>
          <p:cNvPr id="7"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000">
                <a:solidFill>
                  <a:srgbClr val="1B4870"/>
                </a:solidFill>
                <a:latin typeface="Arial" pitchFamily="34" charset="0"/>
                <a:cs typeface="Arial" pitchFamily="34" charset="0"/>
              </a:defRPr>
            </a:lvl1pPr>
          </a:lstStyle>
          <a:p>
            <a:fld id="{F3698329-7E74-489C-977A-F404E138E57F}" type="slidenum">
              <a:rPr lang="en-US" smtClean="0"/>
              <a:pPr/>
              <a:t>‹#›</a:t>
            </a:fld>
            <a:endParaRPr lang="en-US"/>
          </a:p>
        </p:txBody>
      </p:sp>
    </p:spTree>
    <p:extLst>
      <p:ext uri="{BB962C8B-B14F-4D97-AF65-F5344CB8AC3E}">
        <p14:creationId xmlns:p14="http://schemas.microsoft.com/office/powerpoint/2010/main" val="161838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28800"/>
            <a:ext cx="4040188" cy="639762"/>
          </a:xfrm>
        </p:spPr>
        <p:txBody>
          <a:bodyPr anchor="b"/>
          <a:lstStyle>
            <a:lvl1pPr marL="0" indent="0">
              <a:buNone/>
              <a:defRPr sz="2400" b="1">
                <a:solidFill>
                  <a:srgbClr val="1B4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68562"/>
            <a:ext cx="4040188" cy="3779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828800"/>
            <a:ext cx="4041775" cy="639762"/>
          </a:xfrm>
        </p:spPr>
        <p:txBody>
          <a:bodyPr anchor="b"/>
          <a:lstStyle>
            <a:lvl1pPr marL="0" indent="0">
              <a:buNone/>
              <a:defRPr sz="2400" b="1">
                <a:solidFill>
                  <a:srgbClr val="1B4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468562"/>
            <a:ext cx="4041775" cy="3779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2"/>
            <a:ext cx="2133600" cy="365125"/>
          </a:xfrm>
          <a:prstGeom prst="rect">
            <a:avLst/>
          </a:prstGeom>
        </p:spPr>
        <p:txBody>
          <a:bodyPr/>
          <a:lstStyle/>
          <a:p>
            <a:fld id="{FFA42142-75D9-8C47-B856-E5FB3BF2665B}" type="datetime1">
              <a:rPr lang="en-US" smtClean="0"/>
              <a:t>3/3/22</a:t>
            </a:fld>
            <a:endParaRPr lang="en-US"/>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p>
            <a:fld id="{F216A28F-CE26-4394-8788-19F9F7A358E7}" type="slidenum">
              <a:rPr lang="en-US" smtClean="0"/>
              <a:t>‹#›</a:t>
            </a:fld>
            <a:endParaRPr lang="en-US"/>
          </a:p>
        </p:txBody>
      </p:sp>
    </p:spTree>
    <p:extLst>
      <p:ext uri="{BB962C8B-B14F-4D97-AF65-F5344CB8AC3E}">
        <p14:creationId xmlns:p14="http://schemas.microsoft.com/office/powerpoint/2010/main" val="2332398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000" i="1">
                <a:solidFill>
                  <a:srgbClr val="1B4870"/>
                </a:solidFill>
                <a:latin typeface="Arial" pitchFamily="34" charset="0"/>
                <a:cs typeface="Arial" pitchFamily="34" charset="0"/>
              </a:defRPr>
            </a:lvl1pPr>
          </a:lstStyle>
          <a:p>
            <a:fld id="{2440F42D-961B-7C40-9276-31238841F1BF}" type="datetime1">
              <a:rPr lang="en-US" smtClean="0"/>
              <a:t>3/3/22</a:t>
            </a:fld>
            <a:endParaRPr lang="en-US"/>
          </a:p>
        </p:txBody>
      </p:sp>
      <p:sp>
        <p:nvSpPr>
          <p:cNvPr id="4"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000">
                <a:solidFill>
                  <a:srgbClr val="1B4870"/>
                </a:solidFill>
                <a:latin typeface="Arial" pitchFamily="34" charset="0"/>
                <a:cs typeface="Arial" pitchFamily="34" charset="0"/>
              </a:defRPr>
            </a:lvl1pPr>
          </a:lstStyle>
          <a:p>
            <a:endParaRPr lang="en-US"/>
          </a:p>
        </p:txBody>
      </p:sp>
      <p:sp>
        <p:nvSpPr>
          <p:cNvPr id="5"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000">
                <a:solidFill>
                  <a:srgbClr val="1B4870"/>
                </a:solidFill>
                <a:latin typeface="Arial" pitchFamily="34" charset="0"/>
                <a:cs typeface="Arial" pitchFamily="34" charset="0"/>
              </a:defRPr>
            </a:lvl1pPr>
          </a:lstStyle>
          <a:p>
            <a:fld id="{F3698329-7E74-489C-977A-F404E138E57F}" type="slidenum">
              <a:rPr lang="en-US" smtClean="0"/>
              <a:pPr/>
              <a:t>‹#›</a:t>
            </a:fld>
            <a:endParaRPr lang="en-US"/>
          </a:p>
        </p:txBody>
      </p:sp>
    </p:spTree>
    <p:extLst>
      <p:ext uri="{BB962C8B-B14F-4D97-AF65-F5344CB8AC3E}">
        <p14:creationId xmlns:p14="http://schemas.microsoft.com/office/powerpoint/2010/main" val="2532065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2.jpeg"/><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6.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219200" y="6356352"/>
            <a:ext cx="6858000" cy="365125"/>
          </a:xfrm>
          <a:prstGeom prst="rect">
            <a:avLst/>
          </a:prstGeom>
        </p:spPr>
        <p:txBody>
          <a:bodyPr vert="horz" lIns="91440" tIns="45720" rIns="91440" bIns="45720" rtlCol="0" anchor="ctr"/>
          <a:lstStyle>
            <a:lvl1pPr algn="ctr">
              <a:defRPr sz="1000">
                <a:solidFill>
                  <a:srgbClr val="172A3A"/>
                </a:solidFill>
                <a:latin typeface="Arial" pitchFamily="34" charset="0"/>
                <a:cs typeface="Arial" pitchFamily="34" charset="0"/>
              </a:defRPr>
            </a:lvl1pPr>
          </a:lstStyle>
          <a:p>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000" i="1">
                <a:solidFill>
                  <a:srgbClr val="172A3A"/>
                </a:solidFill>
                <a:latin typeface="Arial" pitchFamily="34" charset="0"/>
                <a:cs typeface="Arial" pitchFamily="34" charset="0"/>
              </a:defRPr>
            </a:lvl1pPr>
          </a:lstStyle>
          <a:p>
            <a:fld id="{20B249EC-751D-8E4C-A373-23691FD964F3}" type="datetime1">
              <a:rPr lang="en-US" smtClean="0"/>
              <a:t>3/3/22</a:t>
            </a:fld>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000">
                <a:solidFill>
                  <a:srgbClr val="172A3A"/>
                </a:solidFill>
                <a:latin typeface="Arial" pitchFamily="34" charset="0"/>
                <a:cs typeface="Arial" pitchFamily="34" charset="0"/>
              </a:defRPr>
            </a:lvl1pPr>
          </a:lstStyle>
          <a:p>
            <a:fld id="{778DCDDD-39C2-4E65-B7C4-6894F02AC3BC}" type="slidenum">
              <a:rPr lang="en-US" smtClean="0"/>
              <a:pPr/>
              <a:t>‹#›</a:t>
            </a:fld>
            <a:endParaRPr lang="en-US"/>
          </a:p>
        </p:txBody>
      </p:sp>
    </p:spTree>
    <p:extLst>
      <p:ext uri="{BB962C8B-B14F-4D97-AF65-F5344CB8AC3E}">
        <p14:creationId xmlns:p14="http://schemas.microsoft.com/office/powerpoint/2010/main" val="948491398"/>
      </p:ext>
    </p:extLst>
  </p:cSld>
  <p:clrMap bg1="lt1" tx1="dk1" bg2="lt2" tx2="dk2" accent1="accent1" accent2="accent2" accent3="accent3" accent4="accent4" accent5="accent5" accent6="accent6" hlink="hlink" folHlink="folHlink"/>
  <p:sldLayoutIdLst>
    <p:sldLayoutId id="2147483672" r:id="rId1"/>
    <p:sldLayoutId id="2147483682" r:id="rId2"/>
    <p:sldLayoutId id="2147483681" r:id="rId3"/>
    <p:sldLayoutId id="2147483735" r:id="rId4"/>
  </p:sldLayoutIdLst>
  <p:hf hdr="0" ftr="0" dt="0"/>
  <p:txStyles>
    <p:titleStyle>
      <a:lvl1pPr algn="ctr" defTabSz="914400" rtl="0" eaLnBrk="1" latinLnBrk="0" hangingPunct="1">
        <a:spcBef>
          <a:spcPct val="0"/>
        </a:spcBef>
        <a:buNone/>
        <a:defRPr sz="4400" b="1" kern="1200">
          <a:solidFill>
            <a:srgbClr val="172A3A"/>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36719F"/>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36719F"/>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36719F"/>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36719F"/>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36719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9438"/>
            <a:ext cx="7848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828801"/>
            <a:ext cx="8229600" cy="4419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000" i="1">
                <a:solidFill>
                  <a:srgbClr val="172A3A"/>
                </a:solidFill>
                <a:latin typeface="Arial" pitchFamily="34" charset="0"/>
                <a:cs typeface="Arial" pitchFamily="34" charset="0"/>
              </a:defRPr>
            </a:lvl1pPr>
          </a:lstStyle>
          <a:p>
            <a:fld id="{68D09977-0556-5740-B610-44A9BDB7EDBE}" type="datetime1">
              <a:rPr lang="en-US" smtClean="0"/>
              <a:t>3/3/22</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000">
                <a:solidFill>
                  <a:srgbClr val="172A3A"/>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000">
                <a:solidFill>
                  <a:srgbClr val="172A3A"/>
                </a:solidFill>
                <a:latin typeface="Arial" pitchFamily="34" charset="0"/>
                <a:cs typeface="Arial" pitchFamily="34" charset="0"/>
              </a:defRPr>
            </a:lvl1pPr>
          </a:lstStyle>
          <a:p>
            <a:fld id="{F3698329-7E74-489C-977A-F404E138E57F}" type="slidenum">
              <a:rPr lang="en-US" smtClean="0"/>
              <a:pPr/>
              <a:t>‹#›</a:t>
            </a:fld>
            <a:endParaRPr lang="en-US"/>
          </a:p>
        </p:txBody>
      </p:sp>
      <p:sp>
        <p:nvSpPr>
          <p:cNvPr id="9" name="Rectangle 8"/>
          <p:cNvSpPr/>
          <p:nvPr userDrawn="1"/>
        </p:nvSpPr>
        <p:spPr>
          <a:xfrm>
            <a:off x="0" y="2"/>
            <a:ext cx="9144000" cy="366713"/>
          </a:xfrm>
          <a:prstGeom prst="rect">
            <a:avLst/>
          </a:prstGeom>
          <a:solidFill>
            <a:srgbClr val="3671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610601" y="616439"/>
            <a:ext cx="391161" cy="526563"/>
          </a:xfrm>
          <a:prstGeom prst="rect">
            <a:avLst/>
          </a:prstGeom>
        </p:spPr>
      </p:pic>
    </p:spTree>
    <p:extLst>
      <p:ext uri="{BB962C8B-B14F-4D97-AF65-F5344CB8AC3E}">
        <p14:creationId xmlns:p14="http://schemas.microsoft.com/office/powerpoint/2010/main" val="3934067050"/>
      </p:ext>
    </p:extLst>
  </p:cSld>
  <p:clrMap bg1="lt1" tx1="dk1" bg2="lt2" tx2="dk2" accent1="accent1" accent2="accent2" accent3="accent3" accent4="accent4" accent5="accent5" accent6="accent6" hlink="hlink" folHlink="folHlink"/>
  <p:sldLayoutIdLst>
    <p:sldLayoutId id="2147483662" r:id="rId1"/>
    <p:sldLayoutId id="2147483673" r:id="rId2"/>
    <p:sldLayoutId id="2147483664" r:id="rId3"/>
    <p:sldLayoutId id="2147483679" r:id="rId4"/>
    <p:sldLayoutId id="2147483666" r:id="rId5"/>
    <p:sldLayoutId id="2147483667" r:id="rId6"/>
    <p:sldLayoutId id="2147483668" r:id="rId7"/>
    <p:sldLayoutId id="2147483669" r:id="rId8"/>
  </p:sldLayoutIdLst>
  <p:hf hdr="0" ftr="0" dt="0"/>
  <p:txStyles>
    <p:titleStyle>
      <a:lvl1pPr algn="ctr" defTabSz="914400" rtl="0" eaLnBrk="1" latinLnBrk="0" hangingPunct="1">
        <a:spcBef>
          <a:spcPct val="0"/>
        </a:spcBef>
        <a:buNone/>
        <a:defRPr sz="4100" b="1" kern="1200">
          <a:solidFill>
            <a:srgbClr val="36719F"/>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72A3A"/>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172A3A"/>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172A3A"/>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172A3A"/>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172A3A"/>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219200" y="6356352"/>
            <a:ext cx="6858000" cy="365125"/>
          </a:xfrm>
          <a:prstGeom prst="rect">
            <a:avLst/>
          </a:prstGeom>
        </p:spPr>
        <p:txBody>
          <a:bodyPr vert="horz" lIns="91440" tIns="45720" rIns="91440" bIns="45720" rtlCol="0" anchor="ctr"/>
          <a:lstStyle>
            <a:lvl1pPr algn="ctr">
              <a:defRPr sz="1000">
                <a:solidFill>
                  <a:srgbClr val="172A3A"/>
                </a:solidFill>
                <a:latin typeface="Arial" pitchFamily="34" charset="0"/>
                <a:cs typeface="Arial" pitchFamily="34" charset="0"/>
              </a:defRPr>
            </a:lvl1pPr>
          </a:lstStyle>
          <a:p>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000" i="1">
                <a:solidFill>
                  <a:srgbClr val="172A3A"/>
                </a:solidFill>
                <a:latin typeface="Arial" pitchFamily="34" charset="0"/>
                <a:cs typeface="Arial" pitchFamily="34" charset="0"/>
              </a:defRPr>
            </a:lvl1pPr>
          </a:lstStyle>
          <a:p>
            <a:fld id="{20B249EC-751D-8E4C-A373-23691FD964F3}" type="datetime1">
              <a:rPr lang="en-US" smtClean="0"/>
              <a:t>3/3/22</a:t>
            </a:fld>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000">
                <a:solidFill>
                  <a:srgbClr val="172A3A"/>
                </a:solidFill>
                <a:latin typeface="Arial" pitchFamily="34" charset="0"/>
                <a:cs typeface="Arial" pitchFamily="34" charset="0"/>
              </a:defRPr>
            </a:lvl1pPr>
          </a:lstStyle>
          <a:p>
            <a:fld id="{778DCDDD-39C2-4E65-B7C4-6894F02AC3BC}" type="slidenum">
              <a:rPr lang="en-US" smtClean="0"/>
              <a:pPr/>
              <a:t>‹#›</a:t>
            </a:fld>
            <a:endParaRPr lang="en-US"/>
          </a:p>
        </p:txBody>
      </p:sp>
    </p:spTree>
    <p:extLst>
      <p:ext uri="{BB962C8B-B14F-4D97-AF65-F5344CB8AC3E}">
        <p14:creationId xmlns:p14="http://schemas.microsoft.com/office/powerpoint/2010/main" val="192241666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Lst>
  <p:hf hdr="0" ftr="0" dt="0"/>
  <p:txStyles>
    <p:titleStyle>
      <a:lvl1pPr algn="ctr" defTabSz="914400" rtl="0" eaLnBrk="1" latinLnBrk="0" hangingPunct="1">
        <a:spcBef>
          <a:spcPct val="0"/>
        </a:spcBef>
        <a:buNone/>
        <a:defRPr sz="4400" b="1" kern="1200">
          <a:solidFill>
            <a:srgbClr val="172A3A"/>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36719F"/>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36719F"/>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36719F"/>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36719F"/>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36719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219200" y="6356352"/>
            <a:ext cx="6858000" cy="365125"/>
          </a:xfrm>
          <a:prstGeom prst="rect">
            <a:avLst/>
          </a:prstGeom>
        </p:spPr>
        <p:txBody>
          <a:bodyPr vert="horz" lIns="91440" tIns="45720" rIns="91440" bIns="45720" rtlCol="0" anchor="ctr"/>
          <a:lstStyle>
            <a:lvl1pPr algn="ctr">
              <a:defRPr sz="1000">
                <a:solidFill>
                  <a:srgbClr val="172A3A"/>
                </a:solidFill>
                <a:latin typeface="Arial" pitchFamily="34" charset="0"/>
                <a:cs typeface="Arial" pitchFamily="34" charset="0"/>
              </a:defRPr>
            </a:lvl1pPr>
          </a:lstStyle>
          <a:p>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000" i="1">
                <a:solidFill>
                  <a:srgbClr val="172A3A"/>
                </a:solidFill>
                <a:latin typeface="Arial" pitchFamily="34" charset="0"/>
                <a:cs typeface="Arial" pitchFamily="34" charset="0"/>
              </a:defRPr>
            </a:lvl1pPr>
          </a:lstStyle>
          <a:p>
            <a:fld id="{20B249EC-751D-8E4C-A373-23691FD964F3}" type="datetime1">
              <a:rPr lang="en-US" smtClean="0"/>
              <a:t>3/3/22</a:t>
            </a:fld>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000">
                <a:solidFill>
                  <a:srgbClr val="172A3A"/>
                </a:solidFill>
                <a:latin typeface="Arial" pitchFamily="34" charset="0"/>
                <a:cs typeface="Arial" pitchFamily="34" charset="0"/>
              </a:defRPr>
            </a:lvl1pPr>
          </a:lstStyle>
          <a:p>
            <a:fld id="{778DCDDD-39C2-4E65-B7C4-6894F02AC3BC}" type="slidenum">
              <a:rPr lang="en-US" smtClean="0"/>
              <a:pPr/>
              <a:t>‹#›</a:t>
            </a:fld>
            <a:endParaRPr lang="en-US"/>
          </a:p>
        </p:txBody>
      </p:sp>
    </p:spTree>
    <p:extLst>
      <p:ext uri="{BB962C8B-B14F-4D97-AF65-F5344CB8AC3E}">
        <p14:creationId xmlns:p14="http://schemas.microsoft.com/office/powerpoint/2010/main" val="4035003732"/>
      </p:ext>
    </p:extLst>
  </p:cSld>
  <p:clrMap bg1="lt1" tx1="dk1" bg2="lt2" tx2="dk2" accent1="accent1" accent2="accent2" accent3="accent3" accent4="accent4" accent5="accent5" accent6="accent6" hlink="hlink" folHlink="folHlink"/>
  <p:sldLayoutIdLst>
    <p:sldLayoutId id="2147483721" r:id="rId1"/>
    <p:sldLayoutId id="2147483723" r:id="rId2"/>
    <p:sldLayoutId id="2147483724" r:id="rId3"/>
  </p:sldLayoutIdLst>
  <p:hf hdr="0" ftr="0" dt="0"/>
  <p:txStyles>
    <p:titleStyle>
      <a:lvl1pPr algn="ctr" defTabSz="914400" rtl="0" eaLnBrk="1" latinLnBrk="0" hangingPunct="1">
        <a:spcBef>
          <a:spcPct val="0"/>
        </a:spcBef>
        <a:buNone/>
        <a:defRPr sz="4400" b="1" kern="1200">
          <a:solidFill>
            <a:srgbClr val="172A3A"/>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36719F"/>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36719F"/>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36719F"/>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36719F"/>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36719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219200" y="6356352"/>
            <a:ext cx="6858000" cy="365125"/>
          </a:xfrm>
          <a:prstGeom prst="rect">
            <a:avLst/>
          </a:prstGeom>
        </p:spPr>
        <p:txBody>
          <a:bodyPr vert="horz" lIns="91440" tIns="45720" rIns="91440" bIns="45720" rtlCol="0" anchor="ctr"/>
          <a:lstStyle>
            <a:lvl1pPr algn="ctr">
              <a:defRPr sz="1000">
                <a:solidFill>
                  <a:srgbClr val="172A3A"/>
                </a:solidFill>
                <a:latin typeface="Arial" pitchFamily="34" charset="0"/>
                <a:cs typeface="Arial" pitchFamily="34" charset="0"/>
              </a:defRPr>
            </a:lvl1pPr>
          </a:lstStyle>
          <a:p>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000" i="1">
                <a:solidFill>
                  <a:srgbClr val="172A3A"/>
                </a:solidFill>
                <a:latin typeface="Arial" pitchFamily="34" charset="0"/>
                <a:cs typeface="Arial" pitchFamily="34" charset="0"/>
              </a:defRPr>
            </a:lvl1pPr>
          </a:lstStyle>
          <a:p>
            <a:fld id="{20B249EC-751D-8E4C-A373-23691FD964F3}" type="datetime1">
              <a:rPr lang="en-US" smtClean="0"/>
              <a:t>3/3/22</a:t>
            </a:fld>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000">
                <a:solidFill>
                  <a:srgbClr val="172A3A"/>
                </a:solidFill>
                <a:latin typeface="Arial" pitchFamily="34" charset="0"/>
                <a:cs typeface="Arial" pitchFamily="34" charset="0"/>
              </a:defRPr>
            </a:lvl1pPr>
          </a:lstStyle>
          <a:p>
            <a:fld id="{778DCDDD-39C2-4E65-B7C4-6894F02AC3BC}" type="slidenum">
              <a:rPr lang="en-US" smtClean="0"/>
              <a:pPr/>
              <a:t>‹#›</a:t>
            </a:fld>
            <a:endParaRPr lang="en-US"/>
          </a:p>
        </p:txBody>
      </p:sp>
    </p:spTree>
    <p:extLst>
      <p:ext uri="{BB962C8B-B14F-4D97-AF65-F5344CB8AC3E}">
        <p14:creationId xmlns:p14="http://schemas.microsoft.com/office/powerpoint/2010/main" val="1708305157"/>
      </p:ext>
    </p:extLst>
  </p:cSld>
  <p:clrMap bg1="lt1" tx1="dk1" bg2="lt2" tx2="dk2" accent1="accent1" accent2="accent2" accent3="accent3" accent4="accent4" accent5="accent5" accent6="accent6" hlink="hlink" folHlink="folHlink"/>
  <p:sldLayoutIdLst>
    <p:sldLayoutId id="2147483726" r:id="rId1"/>
    <p:sldLayoutId id="2147483728" r:id="rId2"/>
    <p:sldLayoutId id="2147483729" r:id="rId3"/>
  </p:sldLayoutIdLst>
  <p:hf hdr="0" ftr="0" dt="0"/>
  <p:txStyles>
    <p:titleStyle>
      <a:lvl1pPr algn="ctr" defTabSz="914400" rtl="0" eaLnBrk="1" latinLnBrk="0" hangingPunct="1">
        <a:spcBef>
          <a:spcPct val="0"/>
        </a:spcBef>
        <a:buNone/>
        <a:defRPr sz="4400" b="1" kern="1200">
          <a:solidFill>
            <a:srgbClr val="172A3A"/>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36719F"/>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36719F"/>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36719F"/>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36719F"/>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36719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219200" y="6356352"/>
            <a:ext cx="6858000" cy="365125"/>
          </a:xfrm>
          <a:prstGeom prst="rect">
            <a:avLst/>
          </a:prstGeom>
        </p:spPr>
        <p:txBody>
          <a:bodyPr vert="horz" lIns="91440" tIns="45720" rIns="91440" bIns="45720" rtlCol="0" anchor="ctr"/>
          <a:lstStyle>
            <a:lvl1pPr algn="ctr">
              <a:defRPr sz="1000">
                <a:solidFill>
                  <a:srgbClr val="172A3A"/>
                </a:solidFill>
                <a:latin typeface="Arial" pitchFamily="34" charset="0"/>
                <a:cs typeface="Arial" pitchFamily="34" charset="0"/>
              </a:defRPr>
            </a:lvl1pPr>
          </a:lstStyle>
          <a:p>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000" i="1">
                <a:solidFill>
                  <a:srgbClr val="172A3A"/>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000">
                <a:solidFill>
                  <a:srgbClr val="172A3A"/>
                </a:solidFill>
                <a:latin typeface="Arial" pitchFamily="34" charset="0"/>
                <a:cs typeface="Arial" pitchFamily="34" charset="0"/>
              </a:defRPr>
            </a:lvl1pPr>
          </a:lstStyle>
          <a:p>
            <a:fld id="{778DCDDD-39C2-4E65-B7C4-6894F02AC3BC}" type="slidenum">
              <a:rPr lang="en-US" smtClean="0"/>
              <a:pPr/>
              <a:t>‹#›</a:t>
            </a:fld>
            <a:endParaRPr lang="en-US"/>
          </a:p>
        </p:txBody>
      </p:sp>
    </p:spTree>
    <p:extLst>
      <p:ext uri="{BB962C8B-B14F-4D97-AF65-F5344CB8AC3E}">
        <p14:creationId xmlns:p14="http://schemas.microsoft.com/office/powerpoint/2010/main" val="675121142"/>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Lst>
  <p:hf hdr="0" ftr="0" dt="0"/>
  <p:txStyles>
    <p:titleStyle>
      <a:lvl1pPr algn="ctr" defTabSz="914400" rtl="0" eaLnBrk="1" latinLnBrk="0" hangingPunct="1">
        <a:spcBef>
          <a:spcPct val="0"/>
        </a:spcBef>
        <a:buNone/>
        <a:defRPr sz="4400" b="1" kern="1200">
          <a:solidFill>
            <a:srgbClr val="172A3A"/>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36719F"/>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36719F"/>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36719F"/>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36719F"/>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36719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2.emf"/></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7.emf"/></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2.emf"/></Relationships>
</file>

<file path=ppt/slides/_rels/slide2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4.emf"/></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36.emf"/><Relationship Id="rId4" Type="http://schemas.openxmlformats.org/officeDocument/2006/relationships/image" Target="../media/image35.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38.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41.emf"/><Relationship Id="rId4" Type="http://schemas.openxmlformats.org/officeDocument/2006/relationships/image" Target="../media/image40.emf"/></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42.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7.emf"/><Relationship Id="rId7" Type="http://schemas.openxmlformats.org/officeDocument/2006/relationships/image" Target="../media/image51.emf"/><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emf"/></Relationships>
</file>

<file path=ppt/slides/_rels/slide48.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americanactionforum.org/daily-dish/inflation-and-the-stimulus-debate/"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0" y="1447801"/>
            <a:ext cx="9144000" cy="1981199"/>
          </a:xfrm>
        </p:spPr>
        <p:txBody>
          <a:bodyPr>
            <a:normAutofit fontScale="90000"/>
          </a:bodyPr>
          <a:lstStyle/>
          <a:p>
            <a:r>
              <a:rPr lang="en-US"/>
              <a:t>Why Did (Almost) Nobody See It Coming and What Does That Mean for What’s Next?</a:t>
            </a:r>
            <a:endParaRPr lang="en-US" sz="2700">
              <a:solidFill>
                <a:srgbClr val="FF0000"/>
              </a:solidFill>
            </a:endParaRPr>
          </a:p>
        </p:txBody>
      </p:sp>
      <p:sp>
        <p:nvSpPr>
          <p:cNvPr id="10" name="Subtitle 2"/>
          <p:cNvSpPr>
            <a:spLocks noGrp="1"/>
          </p:cNvSpPr>
          <p:nvPr>
            <p:ph type="subTitle" idx="1"/>
          </p:nvPr>
        </p:nvSpPr>
        <p:spPr>
          <a:xfrm>
            <a:off x="1371600" y="3505200"/>
            <a:ext cx="6400800" cy="1143001"/>
          </a:xfrm>
        </p:spPr>
        <p:txBody>
          <a:bodyPr>
            <a:noAutofit/>
          </a:bodyPr>
          <a:lstStyle/>
          <a:p>
            <a:r>
              <a:rPr lang="en-US" sz="4400" b="1">
                <a:solidFill>
                  <a:srgbClr val="A71930"/>
                </a:solidFill>
              </a:rPr>
              <a:t>Jason Furman</a:t>
            </a:r>
          </a:p>
          <a:p>
            <a:r>
              <a:rPr lang="en-US" sz="2800" b="1"/>
              <a:t>Harvard University</a:t>
            </a:r>
          </a:p>
        </p:txBody>
      </p:sp>
      <p:sp>
        <p:nvSpPr>
          <p:cNvPr id="6" name="Subtitle 2"/>
          <p:cNvSpPr txBox="1">
            <a:spLocks/>
          </p:cNvSpPr>
          <p:nvPr/>
        </p:nvSpPr>
        <p:spPr>
          <a:xfrm>
            <a:off x="0" y="5531592"/>
            <a:ext cx="9144000" cy="132640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baseline="0">
                <a:solidFill>
                  <a:srgbClr val="36719F"/>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defRPr/>
            </a:pPr>
            <a:r>
              <a:rPr lang="en-US" sz="2100" b="1" dirty="0">
                <a:solidFill>
                  <a:prstClr val="black"/>
                </a:solidFill>
              </a:rPr>
              <a:t>Macroeconomics Policy Seminar</a:t>
            </a:r>
          </a:p>
          <a:p>
            <a:pPr lvl="0">
              <a:defRPr/>
            </a:pPr>
            <a:r>
              <a:rPr lang="en-US" sz="2100" b="1" dirty="0">
                <a:solidFill>
                  <a:prstClr val="black"/>
                </a:solidFill>
              </a:rPr>
              <a:t>February 8, 2022</a:t>
            </a:r>
          </a:p>
          <a:p>
            <a:pPr lvl="0">
              <a:defRPr/>
            </a:pPr>
            <a:r>
              <a:rPr lang="en-US" sz="2100" b="1" i="1" dirty="0">
                <a:solidFill>
                  <a:prstClr val="black"/>
                </a:solidFill>
              </a:rPr>
              <a:t>(Slides lightly revised on February 10, 2022)</a:t>
            </a:r>
          </a:p>
        </p:txBody>
      </p:sp>
    </p:spTree>
    <p:extLst>
      <p:ext uri="{BB962C8B-B14F-4D97-AF65-F5344CB8AC3E}">
        <p14:creationId xmlns:p14="http://schemas.microsoft.com/office/powerpoint/2010/main" val="1776541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 y="457200"/>
            <a:ext cx="8970264" cy="1143000"/>
          </a:xfrm>
        </p:spPr>
        <p:txBody>
          <a:bodyPr>
            <a:noAutofit/>
          </a:bodyPr>
          <a:lstStyle/>
          <a:p>
            <a:r>
              <a:rPr lang="en-US" sz="3000">
                <a:solidFill>
                  <a:srgbClr val="A71930"/>
                </a:solidFill>
              </a:rPr>
              <a:t>Predicting </a:t>
            </a:r>
            <a:r>
              <a:rPr lang="en-US">
                <a:solidFill>
                  <a:srgbClr val="A71930"/>
                </a:solidFill>
              </a:rPr>
              <a:t>output</a:t>
            </a:r>
            <a:r>
              <a:rPr lang="en-US" sz="3000">
                <a:solidFill>
                  <a:srgbClr val="A71930"/>
                </a:solidFill>
              </a:rPr>
              <a:t> would be well above pre-pandemic projections of potential</a:t>
            </a:r>
          </a:p>
        </p:txBody>
      </p:sp>
      <p:sp>
        <p:nvSpPr>
          <p:cNvPr id="4" name="TextBox 3">
            <a:extLst>
              <a:ext uri="{FF2B5EF4-FFF2-40B4-BE49-F238E27FC236}">
                <a16:creationId xmlns:a16="http://schemas.microsoft.com/office/drawing/2014/main" id="{B34A69FA-03AB-48B2-B196-5DAF9874DBD8}"/>
              </a:ext>
            </a:extLst>
          </p:cNvPr>
          <p:cNvSpPr txBox="1"/>
          <p:nvPr/>
        </p:nvSpPr>
        <p:spPr>
          <a:xfrm>
            <a:off x="0" y="6488668"/>
            <a:ext cx="9144000" cy="369332"/>
          </a:xfrm>
          <a:prstGeom prst="rect">
            <a:avLst/>
          </a:prstGeom>
          <a:noFill/>
        </p:spPr>
        <p:txBody>
          <a:bodyPr wrap="square" rtlCol="0">
            <a:spAutoFit/>
          </a:bodyPr>
          <a:lstStyle/>
          <a:p>
            <a:r>
              <a:rPr lang="en-US" sz="900">
                <a:latin typeface="Arial" panose="020B0604020202020204" pitchFamily="34" charset="0"/>
                <a:cs typeface="Arial" panose="020B0604020202020204" pitchFamily="34" charset="0"/>
              </a:rPr>
              <a:t>Note: Normal multipliers based on CEA (2009, 2014); low multipliers based on CBO (2020).</a:t>
            </a:r>
          </a:p>
          <a:p>
            <a:r>
              <a:rPr lang="en-US" sz="900">
                <a:latin typeface="Arial" panose="020B0604020202020204" pitchFamily="34" charset="0"/>
                <a:cs typeface="Arial" panose="020B0604020202020204" pitchFamily="34" charset="0"/>
              </a:rPr>
              <a:t>Source: Congressional Budget Office; IHS Markit; Council of Economic Advisers; author’s calculations.</a:t>
            </a:r>
          </a:p>
        </p:txBody>
      </p:sp>
      <p:pic>
        <p:nvPicPr>
          <p:cNvPr id="7" name="Picture 6">
            <a:extLst>
              <a:ext uri="{FF2B5EF4-FFF2-40B4-BE49-F238E27FC236}">
                <a16:creationId xmlns:a16="http://schemas.microsoft.com/office/drawing/2014/main" id="{75A90D30-67C6-42A1-95F9-E497B36E3DEF}"/>
              </a:ext>
            </a:extLst>
          </p:cNvPr>
          <p:cNvPicPr>
            <a:picLocks noChangeAspect="1"/>
          </p:cNvPicPr>
          <p:nvPr/>
        </p:nvPicPr>
        <p:blipFill>
          <a:blip r:embed="rId3"/>
          <a:stretch>
            <a:fillRect/>
          </a:stretch>
        </p:blipFill>
        <p:spPr>
          <a:xfrm>
            <a:off x="1402080" y="1600200"/>
            <a:ext cx="6339840" cy="4755540"/>
          </a:xfrm>
          <a:prstGeom prst="rect">
            <a:avLst/>
          </a:prstGeom>
        </p:spPr>
      </p:pic>
    </p:spTree>
    <p:extLst>
      <p:ext uri="{BB962C8B-B14F-4D97-AF65-F5344CB8AC3E}">
        <p14:creationId xmlns:p14="http://schemas.microsoft.com/office/powerpoint/2010/main" val="3707263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 y="457200"/>
            <a:ext cx="8970264" cy="1143000"/>
          </a:xfrm>
        </p:spPr>
        <p:txBody>
          <a:bodyPr>
            <a:noAutofit/>
          </a:bodyPr>
          <a:lstStyle/>
          <a:p>
            <a:r>
              <a:rPr lang="en-US" sz="3000">
                <a:solidFill>
                  <a:srgbClr val="A71930"/>
                </a:solidFill>
              </a:rPr>
              <a:t>This is the associated path of the predicted unemployment rate and inflation rate</a:t>
            </a:r>
          </a:p>
        </p:txBody>
      </p:sp>
      <p:sp>
        <p:nvSpPr>
          <p:cNvPr id="4" name="TextBox 3">
            <a:extLst>
              <a:ext uri="{FF2B5EF4-FFF2-40B4-BE49-F238E27FC236}">
                <a16:creationId xmlns:a16="http://schemas.microsoft.com/office/drawing/2014/main" id="{B34A69FA-03AB-48B2-B196-5DAF9874DBD8}"/>
              </a:ext>
            </a:extLst>
          </p:cNvPr>
          <p:cNvSpPr txBox="1"/>
          <p:nvPr/>
        </p:nvSpPr>
        <p:spPr>
          <a:xfrm>
            <a:off x="0" y="6488668"/>
            <a:ext cx="9144000" cy="369332"/>
          </a:xfrm>
          <a:prstGeom prst="rect">
            <a:avLst/>
          </a:prstGeom>
          <a:noFill/>
        </p:spPr>
        <p:txBody>
          <a:bodyPr wrap="square" rtlCol="0">
            <a:spAutoFit/>
          </a:bodyPr>
          <a:lstStyle/>
          <a:p>
            <a:r>
              <a:rPr lang="en-US" sz="900">
                <a:latin typeface="Arial" panose="020B0604020202020204" pitchFamily="34" charset="0"/>
                <a:cs typeface="Arial" panose="020B0604020202020204" pitchFamily="34" charset="0"/>
              </a:rPr>
              <a:t>Note: Normal multipliers based on CEA (2009, 2014); low multipliers based on CBO (2020).</a:t>
            </a:r>
          </a:p>
          <a:p>
            <a:r>
              <a:rPr lang="en-US" sz="900">
                <a:latin typeface="Arial" panose="020B0604020202020204" pitchFamily="34" charset="0"/>
                <a:cs typeface="Arial" panose="020B0604020202020204" pitchFamily="34" charset="0"/>
              </a:rPr>
              <a:t>Source: Congressional Budget Office; IHS Markit; Council of Economic Advisers; Ball, et al. (2021) author’s calculations.</a:t>
            </a:r>
          </a:p>
        </p:txBody>
      </p:sp>
      <p:pic>
        <p:nvPicPr>
          <p:cNvPr id="3" name="Picture 2">
            <a:extLst>
              <a:ext uri="{FF2B5EF4-FFF2-40B4-BE49-F238E27FC236}">
                <a16:creationId xmlns:a16="http://schemas.microsoft.com/office/drawing/2014/main" id="{7CA3F644-E206-40B2-9020-39DD58223A03}"/>
              </a:ext>
            </a:extLst>
          </p:cNvPr>
          <p:cNvPicPr>
            <a:picLocks noChangeAspect="1"/>
          </p:cNvPicPr>
          <p:nvPr/>
        </p:nvPicPr>
        <p:blipFill>
          <a:blip r:embed="rId3"/>
          <a:stretch>
            <a:fillRect/>
          </a:stretch>
        </p:blipFill>
        <p:spPr>
          <a:xfrm>
            <a:off x="0" y="2194560"/>
            <a:ext cx="4572000" cy="3442313"/>
          </a:xfrm>
          <a:prstGeom prst="rect">
            <a:avLst/>
          </a:prstGeom>
        </p:spPr>
      </p:pic>
      <p:sp>
        <p:nvSpPr>
          <p:cNvPr id="5" name="TextBox 4">
            <a:extLst>
              <a:ext uri="{FF2B5EF4-FFF2-40B4-BE49-F238E27FC236}">
                <a16:creationId xmlns:a16="http://schemas.microsoft.com/office/drawing/2014/main" id="{4B38B29C-323E-4685-9192-FD8EBCE9DBA9}"/>
              </a:ext>
            </a:extLst>
          </p:cNvPr>
          <p:cNvSpPr txBox="1"/>
          <p:nvPr/>
        </p:nvSpPr>
        <p:spPr>
          <a:xfrm>
            <a:off x="5127812" y="5791200"/>
            <a:ext cx="3765176" cy="646331"/>
          </a:xfrm>
          <a:prstGeom prst="rect">
            <a:avLst/>
          </a:prstGeom>
          <a:noFill/>
        </p:spPr>
        <p:txBody>
          <a:bodyPr wrap="square" rtlCol="0">
            <a:spAutoFit/>
          </a:bodyPr>
          <a:lstStyle/>
          <a:p>
            <a:r>
              <a:rPr lang="en-US"/>
              <a:t>Phillips curve slope = -0.17 from Ball, et. al (2021)</a:t>
            </a:r>
          </a:p>
        </p:txBody>
      </p:sp>
      <p:pic>
        <p:nvPicPr>
          <p:cNvPr id="6" name="Picture 5">
            <a:extLst>
              <a:ext uri="{FF2B5EF4-FFF2-40B4-BE49-F238E27FC236}">
                <a16:creationId xmlns:a16="http://schemas.microsoft.com/office/drawing/2014/main" id="{A5ACF7F9-5B38-4E45-B4D2-1C056EA5060E}"/>
              </a:ext>
            </a:extLst>
          </p:cNvPr>
          <p:cNvPicPr>
            <a:picLocks noChangeAspect="1"/>
          </p:cNvPicPr>
          <p:nvPr/>
        </p:nvPicPr>
        <p:blipFill>
          <a:blip r:embed="rId4"/>
          <a:stretch>
            <a:fillRect/>
          </a:stretch>
        </p:blipFill>
        <p:spPr>
          <a:xfrm>
            <a:off x="4572000" y="2194560"/>
            <a:ext cx="4572000" cy="3444214"/>
          </a:xfrm>
          <a:prstGeom prst="rect">
            <a:avLst/>
          </a:prstGeom>
        </p:spPr>
      </p:pic>
    </p:spTree>
    <p:extLst>
      <p:ext uri="{BB962C8B-B14F-4D97-AF65-F5344CB8AC3E}">
        <p14:creationId xmlns:p14="http://schemas.microsoft.com/office/powerpoint/2010/main" val="93151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 y="457200"/>
            <a:ext cx="8970264" cy="1143000"/>
          </a:xfrm>
        </p:spPr>
        <p:txBody>
          <a:bodyPr>
            <a:noAutofit/>
          </a:bodyPr>
          <a:lstStyle/>
          <a:p>
            <a:r>
              <a:rPr lang="en-US" sz="3000">
                <a:solidFill>
                  <a:srgbClr val="A71930"/>
                </a:solidFill>
              </a:rPr>
              <a:t>Aside: Forecasters actually assumed very high productivity instead of unemployment &lt; 3.5%</a:t>
            </a:r>
          </a:p>
        </p:txBody>
      </p:sp>
      <p:graphicFrame>
        <p:nvGraphicFramePr>
          <p:cNvPr id="5" name="Table 5">
            <a:extLst>
              <a:ext uri="{FF2B5EF4-FFF2-40B4-BE49-F238E27FC236}">
                <a16:creationId xmlns:a16="http://schemas.microsoft.com/office/drawing/2014/main" id="{A6CCB2C2-7380-1247-AECC-4230665AC298}"/>
              </a:ext>
            </a:extLst>
          </p:cNvPr>
          <p:cNvGraphicFramePr>
            <a:graphicFrameLocks noGrp="1"/>
          </p:cNvGraphicFramePr>
          <p:nvPr>
            <p:extLst>
              <p:ext uri="{D42A27DB-BD31-4B8C-83A1-F6EECF244321}">
                <p14:modId xmlns:p14="http://schemas.microsoft.com/office/powerpoint/2010/main" val="2705543851"/>
              </p:ext>
            </p:extLst>
          </p:nvPr>
        </p:nvGraphicFramePr>
        <p:xfrm>
          <a:off x="457200" y="1600200"/>
          <a:ext cx="8229600" cy="35966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291435177"/>
                    </a:ext>
                  </a:extLst>
                </a:gridCol>
                <a:gridCol w="2743200">
                  <a:extLst>
                    <a:ext uri="{9D8B030D-6E8A-4147-A177-3AD203B41FA5}">
                      <a16:colId xmlns:a16="http://schemas.microsoft.com/office/drawing/2014/main" val="1513788359"/>
                    </a:ext>
                  </a:extLst>
                </a:gridCol>
                <a:gridCol w="2743200">
                  <a:extLst>
                    <a:ext uri="{9D8B030D-6E8A-4147-A177-3AD203B41FA5}">
                      <a16:colId xmlns:a16="http://schemas.microsoft.com/office/drawing/2014/main" val="102131667"/>
                    </a:ext>
                  </a:extLst>
                </a:gridCol>
              </a:tblGrid>
              <a:tr h="370840">
                <a:tc>
                  <a:txBody>
                    <a:bodyPr/>
                    <a:lstStyle/>
                    <a:p>
                      <a:endParaRPr lang="en-US" sz="2000"/>
                    </a:p>
                  </a:txBody>
                  <a:tcPr/>
                </a:tc>
                <a:tc>
                  <a:txBody>
                    <a:bodyPr/>
                    <a:lstStyle/>
                    <a:p>
                      <a:pPr algn="ctr"/>
                      <a:r>
                        <a:rPr lang="en-US" sz="2000"/>
                        <a:t>2021-Q4</a:t>
                      </a:r>
                    </a:p>
                    <a:p>
                      <a:pPr algn="ctr"/>
                      <a:r>
                        <a:rPr lang="en-US" sz="2000"/>
                        <a:t>IHS Markit June 2021 forecast relative to December 2019 forecast</a:t>
                      </a:r>
                    </a:p>
                  </a:txBody>
                  <a:tcPr anchor="ctr"/>
                </a:tc>
                <a:tc>
                  <a:txBody>
                    <a:bodyPr/>
                    <a:lstStyle/>
                    <a:p>
                      <a:pPr algn="ctr"/>
                      <a:r>
                        <a:rPr lang="en-US" sz="2000"/>
                        <a:t>Actual 2021-Q4 relative to IHS Markit December 2019 forecast</a:t>
                      </a:r>
                    </a:p>
                  </a:txBody>
                  <a:tcPr anchor="ctr"/>
                </a:tc>
                <a:extLst>
                  <a:ext uri="{0D108BD9-81ED-4DB2-BD59-A6C34878D82A}">
                    <a16:rowId xmlns:a16="http://schemas.microsoft.com/office/drawing/2014/main" val="463449754"/>
                  </a:ext>
                </a:extLst>
              </a:tr>
              <a:tr h="370840">
                <a:tc>
                  <a:txBody>
                    <a:bodyPr/>
                    <a:lstStyle/>
                    <a:p>
                      <a:r>
                        <a:rPr lang="en-US" sz="2000"/>
                        <a:t>GDP</a:t>
                      </a:r>
                    </a:p>
                  </a:txBody>
                  <a:tcPr/>
                </a:tc>
                <a:tc>
                  <a:txBody>
                    <a:bodyPr/>
                    <a:lstStyle/>
                    <a:p>
                      <a:pPr algn="ctr"/>
                      <a:r>
                        <a:rPr lang="en-US" sz="2000"/>
                        <a:t>+2.1%</a:t>
                      </a:r>
                    </a:p>
                  </a:txBody>
                  <a:tcPr/>
                </a:tc>
                <a:tc>
                  <a:txBody>
                    <a:bodyPr/>
                    <a:lstStyle/>
                    <a:p>
                      <a:pPr algn="ctr"/>
                      <a:r>
                        <a:rPr lang="en-US" sz="2000"/>
                        <a:t>-0.9%</a:t>
                      </a:r>
                    </a:p>
                  </a:txBody>
                  <a:tcPr/>
                </a:tc>
                <a:extLst>
                  <a:ext uri="{0D108BD9-81ED-4DB2-BD59-A6C34878D82A}">
                    <a16:rowId xmlns:a16="http://schemas.microsoft.com/office/drawing/2014/main" val="376790140"/>
                  </a:ext>
                </a:extLst>
              </a:tr>
              <a:tr h="370840">
                <a:tc>
                  <a:txBody>
                    <a:bodyPr/>
                    <a:lstStyle/>
                    <a:p>
                      <a:r>
                        <a:rPr lang="en-US" sz="2000"/>
                        <a:t>Employment (NFB)</a:t>
                      </a:r>
                    </a:p>
                  </a:txBody>
                  <a:tcPr/>
                </a:tc>
                <a:tc>
                  <a:txBody>
                    <a:bodyPr/>
                    <a:lstStyle/>
                    <a:p>
                      <a:pPr algn="ctr"/>
                      <a:r>
                        <a:rPr lang="en-US" sz="2000"/>
                        <a:t>-3.2%</a:t>
                      </a:r>
                    </a:p>
                  </a:txBody>
                  <a:tcPr/>
                </a:tc>
                <a:tc>
                  <a:txBody>
                    <a:bodyPr/>
                    <a:lstStyle/>
                    <a:p>
                      <a:pPr algn="ctr"/>
                      <a:r>
                        <a:rPr lang="en-US" sz="2000"/>
                        <a:t>-3.2%</a:t>
                      </a:r>
                    </a:p>
                  </a:txBody>
                  <a:tcPr/>
                </a:tc>
                <a:extLst>
                  <a:ext uri="{0D108BD9-81ED-4DB2-BD59-A6C34878D82A}">
                    <a16:rowId xmlns:a16="http://schemas.microsoft.com/office/drawing/2014/main" val="615406889"/>
                  </a:ext>
                </a:extLst>
              </a:tr>
              <a:tr h="370840">
                <a:tc>
                  <a:txBody>
                    <a:bodyPr/>
                    <a:lstStyle/>
                    <a:p>
                      <a:r>
                        <a:rPr lang="en-US" sz="2000"/>
                        <a:t>Total Hours (NFB)</a:t>
                      </a:r>
                    </a:p>
                  </a:txBody>
                  <a:tcPr/>
                </a:tc>
                <a:tc>
                  <a:txBody>
                    <a:bodyPr/>
                    <a:lstStyle/>
                    <a:p>
                      <a:pPr algn="ctr"/>
                      <a:r>
                        <a:rPr lang="en-US" sz="2000"/>
                        <a:t>-2.1%</a:t>
                      </a:r>
                    </a:p>
                  </a:txBody>
                  <a:tcPr/>
                </a:tc>
                <a:tc>
                  <a:txBody>
                    <a:bodyPr/>
                    <a:lstStyle/>
                    <a:p>
                      <a:pPr algn="ctr"/>
                      <a:r>
                        <a:rPr lang="en-US" sz="2000"/>
                        <a:t>-2.6%</a:t>
                      </a:r>
                    </a:p>
                  </a:txBody>
                  <a:tcPr/>
                </a:tc>
                <a:extLst>
                  <a:ext uri="{0D108BD9-81ED-4DB2-BD59-A6C34878D82A}">
                    <a16:rowId xmlns:a16="http://schemas.microsoft.com/office/drawing/2014/main" val="1206289097"/>
                  </a:ext>
                </a:extLst>
              </a:tr>
              <a:tr h="370840">
                <a:tc>
                  <a:txBody>
                    <a:bodyPr/>
                    <a:lstStyle/>
                    <a:p>
                      <a:r>
                        <a:rPr lang="en-US" sz="2000"/>
                        <a:t>Productivity (NFB)</a:t>
                      </a:r>
                    </a:p>
                  </a:txBody>
                  <a:tcPr/>
                </a:tc>
                <a:tc>
                  <a:txBody>
                    <a:bodyPr/>
                    <a:lstStyle/>
                    <a:p>
                      <a:pPr algn="ctr"/>
                      <a:r>
                        <a:rPr lang="en-US" sz="2000"/>
                        <a:t>+5.4%</a:t>
                      </a:r>
                    </a:p>
                  </a:txBody>
                  <a:tcPr/>
                </a:tc>
                <a:tc>
                  <a:txBody>
                    <a:bodyPr/>
                    <a:lstStyle/>
                    <a:p>
                      <a:pPr algn="ctr"/>
                      <a:r>
                        <a:rPr lang="en-US" sz="2000"/>
                        <a:t>+2.4%</a:t>
                      </a:r>
                    </a:p>
                  </a:txBody>
                  <a:tcPr/>
                </a:tc>
                <a:extLst>
                  <a:ext uri="{0D108BD9-81ED-4DB2-BD59-A6C34878D82A}">
                    <a16:rowId xmlns:a16="http://schemas.microsoft.com/office/drawing/2014/main" val="775887031"/>
                  </a:ext>
                </a:extLst>
              </a:tr>
              <a:tr h="370840">
                <a:tc>
                  <a:txBody>
                    <a:bodyPr/>
                    <a:lstStyle/>
                    <a:p>
                      <a:r>
                        <a:rPr lang="en-US" sz="2000"/>
                        <a:t>CPI</a:t>
                      </a:r>
                    </a:p>
                  </a:txBody>
                  <a:tcPr/>
                </a:tc>
                <a:tc>
                  <a:txBody>
                    <a:bodyPr/>
                    <a:lstStyle/>
                    <a:p>
                      <a:pPr algn="ctr"/>
                      <a:r>
                        <a:rPr lang="en-US" sz="2000"/>
                        <a:t>+0.9%</a:t>
                      </a:r>
                    </a:p>
                  </a:txBody>
                  <a:tcPr/>
                </a:tc>
                <a:tc>
                  <a:txBody>
                    <a:bodyPr/>
                    <a:lstStyle/>
                    <a:p>
                      <a:pPr algn="ctr"/>
                      <a:r>
                        <a:rPr lang="en-US" sz="2000"/>
                        <a:t>+4.2%</a:t>
                      </a:r>
                    </a:p>
                  </a:txBody>
                  <a:tcPr/>
                </a:tc>
                <a:extLst>
                  <a:ext uri="{0D108BD9-81ED-4DB2-BD59-A6C34878D82A}">
                    <a16:rowId xmlns:a16="http://schemas.microsoft.com/office/drawing/2014/main" val="13734593"/>
                  </a:ext>
                </a:extLst>
              </a:tr>
            </a:tbl>
          </a:graphicData>
        </a:graphic>
      </p:graphicFrame>
      <p:sp>
        <p:nvSpPr>
          <p:cNvPr id="6" name="TextBox 5">
            <a:extLst>
              <a:ext uri="{FF2B5EF4-FFF2-40B4-BE49-F238E27FC236}">
                <a16:creationId xmlns:a16="http://schemas.microsoft.com/office/drawing/2014/main" id="{277D9B32-B25C-6940-9F0A-443A403166BA}"/>
              </a:ext>
            </a:extLst>
          </p:cNvPr>
          <p:cNvSpPr txBox="1"/>
          <p:nvPr/>
        </p:nvSpPr>
        <p:spPr>
          <a:xfrm>
            <a:off x="457200" y="5214938"/>
            <a:ext cx="8229600" cy="1323439"/>
          </a:xfrm>
          <a:prstGeom prst="rect">
            <a:avLst/>
          </a:prstGeom>
          <a:noFill/>
        </p:spPr>
        <p:txBody>
          <a:bodyPr wrap="square" rtlCol="0">
            <a:spAutoFit/>
          </a:bodyPr>
          <a:lstStyle/>
          <a:p>
            <a:r>
              <a:rPr lang="en-US" sz="2000"/>
              <a:t>Note: Most forecasts had this property. The OECD, IMF and FOMC median (among others) projected 2021-Q4 GDP would be higher than pre-COVID projections but 2021-Q4 employment would be lower than pre-COVID projections. </a:t>
            </a:r>
          </a:p>
        </p:txBody>
      </p:sp>
      <p:sp>
        <p:nvSpPr>
          <p:cNvPr id="9" name="TextBox 8">
            <a:extLst>
              <a:ext uri="{FF2B5EF4-FFF2-40B4-BE49-F238E27FC236}">
                <a16:creationId xmlns:a16="http://schemas.microsoft.com/office/drawing/2014/main" id="{EE8C776E-8223-684E-950A-090150A47498}"/>
              </a:ext>
            </a:extLst>
          </p:cNvPr>
          <p:cNvSpPr txBox="1"/>
          <p:nvPr/>
        </p:nvSpPr>
        <p:spPr>
          <a:xfrm>
            <a:off x="0" y="6642556"/>
            <a:ext cx="9144000" cy="215444"/>
          </a:xfrm>
          <a:prstGeom prst="rect">
            <a:avLst/>
          </a:prstGeom>
          <a:noFill/>
        </p:spPr>
        <p:txBody>
          <a:bodyPr wrap="square" rtlCol="0">
            <a:spAutoFit/>
          </a:bodyPr>
          <a:lstStyle/>
          <a:p>
            <a:r>
              <a:rPr lang="en-US" sz="800" b="0">
                <a:latin typeface="Arial" panose="020B0604020202020204" pitchFamily="34" charset="0"/>
                <a:cs typeface="Arial" panose="020B0604020202020204" pitchFamily="34" charset="0"/>
              </a:rPr>
              <a:t>Source: Bureau of Labor Statistics; B</a:t>
            </a:r>
            <a:r>
              <a:rPr lang="en-US" sz="800">
                <a:latin typeface="Arial" panose="020B0604020202020204" pitchFamily="34" charset="0"/>
                <a:cs typeface="Arial" panose="020B0604020202020204" pitchFamily="34" charset="0"/>
              </a:rPr>
              <a:t>ureau of Economic Analysis; Macrobond; IHS Markit; author’s calculations</a:t>
            </a:r>
            <a:endParaRPr lang="en-US" sz="800" b="0">
              <a:latin typeface="Arial" panose="020B0604020202020204" pitchFamily="34" charset="0"/>
              <a:cs typeface="Arial" panose="020B0604020202020204" pitchFamily="34" charset="0"/>
            </a:endParaRPr>
          </a:p>
        </p:txBody>
      </p:sp>
      <p:sp>
        <p:nvSpPr>
          <p:cNvPr id="3" name="Oval 2">
            <a:extLst>
              <a:ext uri="{FF2B5EF4-FFF2-40B4-BE49-F238E27FC236}">
                <a16:creationId xmlns:a16="http://schemas.microsoft.com/office/drawing/2014/main" id="{3B429A8E-81B3-4FFD-9940-7FCE19A4A746}"/>
              </a:ext>
            </a:extLst>
          </p:cNvPr>
          <p:cNvSpPr/>
          <p:nvPr/>
        </p:nvSpPr>
        <p:spPr>
          <a:xfrm>
            <a:off x="3955519" y="3200400"/>
            <a:ext cx="3971498"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DD76632-0D7C-4B3E-9C55-4AB68D41E30F}"/>
              </a:ext>
            </a:extLst>
          </p:cNvPr>
          <p:cNvSpPr/>
          <p:nvPr/>
        </p:nvSpPr>
        <p:spPr>
          <a:xfrm>
            <a:off x="3955519" y="4377690"/>
            <a:ext cx="3971498"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C888433-E0D4-486F-B83B-FF3D76F37CEA}"/>
              </a:ext>
            </a:extLst>
          </p:cNvPr>
          <p:cNvSpPr/>
          <p:nvPr/>
        </p:nvSpPr>
        <p:spPr>
          <a:xfrm>
            <a:off x="3955519" y="4803368"/>
            <a:ext cx="3971498"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757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 y="457200"/>
            <a:ext cx="8970264" cy="1143000"/>
          </a:xfrm>
        </p:spPr>
        <p:txBody>
          <a:bodyPr>
            <a:noAutofit/>
          </a:bodyPr>
          <a:lstStyle/>
          <a:p>
            <a:r>
              <a:rPr lang="en-US" sz="3000">
                <a:solidFill>
                  <a:srgbClr val="A71930"/>
                </a:solidFill>
              </a:rPr>
              <a:t>Using the actual path of the unemployment rate you would have predicted even less inflation</a:t>
            </a:r>
          </a:p>
        </p:txBody>
      </p:sp>
      <p:sp>
        <p:nvSpPr>
          <p:cNvPr id="4" name="TextBox 3">
            <a:extLst>
              <a:ext uri="{FF2B5EF4-FFF2-40B4-BE49-F238E27FC236}">
                <a16:creationId xmlns:a16="http://schemas.microsoft.com/office/drawing/2014/main" id="{B34A69FA-03AB-48B2-B196-5DAF9874DBD8}"/>
              </a:ext>
            </a:extLst>
          </p:cNvPr>
          <p:cNvSpPr txBox="1"/>
          <p:nvPr/>
        </p:nvSpPr>
        <p:spPr>
          <a:xfrm>
            <a:off x="0" y="6482256"/>
            <a:ext cx="9144000" cy="375744"/>
          </a:xfrm>
          <a:prstGeom prst="rect">
            <a:avLst/>
          </a:prstGeom>
          <a:noFill/>
        </p:spPr>
        <p:txBody>
          <a:bodyPr wrap="square" rtlCol="0">
            <a:spAutoFit/>
          </a:bodyPr>
          <a:lstStyle/>
          <a:p>
            <a:r>
              <a:rPr lang="en-US" sz="900">
                <a:latin typeface="Arial" panose="020B0604020202020204" pitchFamily="34" charset="0"/>
                <a:cs typeface="Arial" panose="020B0604020202020204" pitchFamily="34" charset="0"/>
              </a:rPr>
              <a:t>Note: Predicted based on Phillips curve model from Ball, et. al; (2021). </a:t>
            </a:r>
          </a:p>
          <a:p>
            <a:r>
              <a:rPr lang="en-US" sz="900">
                <a:latin typeface="Arial" panose="020B0604020202020204" pitchFamily="34" charset="0"/>
                <a:cs typeface="Arial" panose="020B0604020202020204" pitchFamily="34" charset="0"/>
              </a:rPr>
              <a:t>Source: Bureau of Labor Statistics; Congressional Budget Office; Federal Reserve Bank of Philadelphia, Survey of Professional Forecasters; Macrobond; author’s calculations.</a:t>
            </a:r>
          </a:p>
        </p:txBody>
      </p:sp>
      <p:pic>
        <p:nvPicPr>
          <p:cNvPr id="3" name="Picture 2">
            <a:extLst>
              <a:ext uri="{FF2B5EF4-FFF2-40B4-BE49-F238E27FC236}">
                <a16:creationId xmlns:a16="http://schemas.microsoft.com/office/drawing/2014/main" id="{9ACC8D9B-7304-4EFC-AEA4-C680CBA60D1F}"/>
              </a:ext>
            </a:extLst>
          </p:cNvPr>
          <p:cNvPicPr>
            <a:picLocks noChangeAspect="1"/>
          </p:cNvPicPr>
          <p:nvPr/>
        </p:nvPicPr>
        <p:blipFill>
          <a:blip r:embed="rId3"/>
          <a:stretch>
            <a:fillRect/>
          </a:stretch>
        </p:blipFill>
        <p:spPr>
          <a:xfrm>
            <a:off x="1402080" y="1600200"/>
            <a:ext cx="6339840" cy="4758181"/>
          </a:xfrm>
          <a:prstGeom prst="rect">
            <a:avLst/>
          </a:prstGeom>
        </p:spPr>
      </p:pic>
    </p:spTree>
    <p:extLst>
      <p:ext uri="{BB962C8B-B14F-4D97-AF65-F5344CB8AC3E}">
        <p14:creationId xmlns:p14="http://schemas.microsoft.com/office/powerpoint/2010/main" val="374095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 y="457200"/>
            <a:ext cx="8970264" cy="1143000"/>
          </a:xfrm>
        </p:spPr>
        <p:txBody>
          <a:bodyPr>
            <a:noAutofit/>
          </a:bodyPr>
          <a:lstStyle/>
          <a:p>
            <a:r>
              <a:rPr lang="en-US" sz="3000">
                <a:solidFill>
                  <a:srgbClr val="A71930"/>
                </a:solidFill>
              </a:rPr>
              <a:t>As an aside, Europe had lower unemployment rates but also lower inflation</a:t>
            </a:r>
          </a:p>
        </p:txBody>
      </p:sp>
      <p:sp>
        <p:nvSpPr>
          <p:cNvPr id="4" name="TextBox 3">
            <a:extLst>
              <a:ext uri="{FF2B5EF4-FFF2-40B4-BE49-F238E27FC236}">
                <a16:creationId xmlns:a16="http://schemas.microsoft.com/office/drawing/2014/main" id="{B34A69FA-03AB-48B2-B196-5DAF9874DBD8}"/>
              </a:ext>
            </a:extLst>
          </p:cNvPr>
          <p:cNvSpPr txBox="1"/>
          <p:nvPr/>
        </p:nvSpPr>
        <p:spPr>
          <a:xfrm>
            <a:off x="0" y="6488668"/>
            <a:ext cx="9144000" cy="369332"/>
          </a:xfrm>
          <a:prstGeom prst="rect">
            <a:avLst/>
          </a:prstGeom>
          <a:noFill/>
        </p:spPr>
        <p:txBody>
          <a:bodyPr wrap="square" rtlCol="0">
            <a:spAutoFit/>
          </a:bodyPr>
          <a:lstStyle/>
          <a:p>
            <a:r>
              <a:rPr lang="en-US" sz="900">
                <a:latin typeface="Arial" panose="020B0604020202020204" pitchFamily="34" charset="0"/>
                <a:cs typeface="Arial" panose="020B0604020202020204" pitchFamily="34" charset="0"/>
              </a:rPr>
              <a:t>Note: HICP excluding food and energy for United States. HICP excluding energy, food, alcohol &amp; tobacco for Euro Area.</a:t>
            </a:r>
          </a:p>
          <a:p>
            <a:r>
              <a:rPr lang="en-US" sz="900">
                <a:latin typeface="Arial" panose="020B0604020202020204" pitchFamily="34" charset="0"/>
                <a:cs typeface="Arial" panose="020B0604020202020204" pitchFamily="34" charset="0"/>
              </a:rPr>
              <a:t>Source: Eurostat; Bureau of Labor Statistics; Macrobond; author's calculations.</a:t>
            </a:r>
          </a:p>
        </p:txBody>
      </p:sp>
      <p:pic>
        <p:nvPicPr>
          <p:cNvPr id="7" name="Picture 6">
            <a:extLst>
              <a:ext uri="{FF2B5EF4-FFF2-40B4-BE49-F238E27FC236}">
                <a16:creationId xmlns:a16="http://schemas.microsoft.com/office/drawing/2014/main" id="{F30C2E8A-7B89-42A5-AAB2-697A37BE0FA4}"/>
              </a:ext>
            </a:extLst>
          </p:cNvPr>
          <p:cNvPicPr>
            <a:picLocks noChangeAspect="1"/>
          </p:cNvPicPr>
          <p:nvPr/>
        </p:nvPicPr>
        <p:blipFill>
          <a:blip r:embed="rId3"/>
          <a:stretch>
            <a:fillRect/>
          </a:stretch>
        </p:blipFill>
        <p:spPr>
          <a:xfrm>
            <a:off x="0" y="2194560"/>
            <a:ext cx="4572000" cy="3429476"/>
          </a:xfrm>
          <a:prstGeom prst="rect">
            <a:avLst/>
          </a:prstGeom>
        </p:spPr>
      </p:pic>
      <p:pic>
        <p:nvPicPr>
          <p:cNvPr id="3" name="Picture 2">
            <a:extLst>
              <a:ext uri="{FF2B5EF4-FFF2-40B4-BE49-F238E27FC236}">
                <a16:creationId xmlns:a16="http://schemas.microsoft.com/office/drawing/2014/main" id="{DF369922-E4F0-4893-A928-E3AC47AA9571}"/>
              </a:ext>
            </a:extLst>
          </p:cNvPr>
          <p:cNvPicPr>
            <a:picLocks noChangeAspect="1"/>
          </p:cNvPicPr>
          <p:nvPr/>
        </p:nvPicPr>
        <p:blipFill>
          <a:blip r:embed="rId4"/>
          <a:stretch>
            <a:fillRect/>
          </a:stretch>
        </p:blipFill>
        <p:spPr>
          <a:xfrm>
            <a:off x="4572000" y="2194560"/>
            <a:ext cx="4572000" cy="3578519"/>
          </a:xfrm>
          <a:prstGeom prst="rect">
            <a:avLst/>
          </a:prstGeom>
        </p:spPr>
      </p:pic>
    </p:spTree>
    <p:extLst>
      <p:ext uri="{BB962C8B-B14F-4D97-AF65-F5344CB8AC3E}">
        <p14:creationId xmlns:p14="http://schemas.microsoft.com/office/powerpoint/2010/main" val="997764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 y="457200"/>
            <a:ext cx="8970264" cy="1143000"/>
          </a:xfrm>
        </p:spPr>
        <p:txBody>
          <a:bodyPr>
            <a:noAutofit/>
          </a:bodyPr>
          <a:lstStyle/>
          <a:p>
            <a:r>
              <a:rPr lang="en-US" sz="3000">
                <a:solidFill>
                  <a:srgbClr val="A71930"/>
                </a:solidFill>
              </a:rPr>
              <a:t>The root of the issue is that you cannot get a lot of inflation out of the standard Philips curve</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85035DE-3340-784A-9340-7D287B444BD8}"/>
                  </a:ext>
                </a:extLst>
              </p:cNvPr>
              <p:cNvSpPr txBox="1"/>
              <p:nvPr/>
            </p:nvSpPr>
            <p:spPr>
              <a:xfrm>
                <a:off x="256854" y="1941815"/>
                <a:ext cx="8630292" cy="3970318"/>
              </a:xfrm>
              <a:prstGeom prst="rect">
                <a:avLst/>
              </a:prstGeom>
              <a:noFill/>
            </p:spPr>
            <p:txBody>
              <a:bodyPr wrap="square" rtlCol="0">
                <a:spAutoFit/>
              </a:bodyPr>
              <a:lstStyle/>
              <a:p>
                <a:endParaRPr lang="en-US" sz="3000"/>
              </a:p>
              <a:p>
                <a:pPr algn="ctr"/>
                <a:endParaRPr lang="en-US" sz="3000" b="1" i="1">
                  <a:solidFill>
                    <a:srgbClr val="FF0000"/>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en-US" sz="4200" b="1" i="1" smtClean="0">
                              <a:solidFill>
                                <a:srgbClr val="FF0000"/>
                              </a:solidFill>
                              <a:latin typeface="Cambria Math" panose="02040503050406030204" pitchFamily="18" charset="0"/>
                            </a:rPr>
                          </m:ctrlPr>
                        </m:sSubPr>
                        <m:e>
                          <m:r>
                            <a:rPr lang="en-US" sz="4200" b="1" i="1" smtClean="0">
                              <a:solidFill>
                                <a:srgbClr val="FF0000"/>
                              </a:solidFill>
                              <a:latin typeface="Cambria Math" panose="02040503050406030204" pitchFamily="18" charset="0"/>
                              <a:ea typeface="Cambria Math" panose="02040503050406030204" pitchFamily="18" charset="0"/>
                            </a:rPr>
                            <m:t>𝝅</m:t>
                          </m:r>
                        </m:e>
                        <m:sub>
                          <m:r>
                            <a:rPr lang="en-US" sz="4200" b="1" i="1" smtClean="0">
                              <a:solidFill>
                                <a:srgbClr val="FF0000"/>
                              </a:solidFill>
                              <a:latin typeface="Cambria Math" panose="02040503050406030204" pitchFamily="18" charset="0"/>
                            </a:rPr>
                            <m:t>𝒕</m:t>
                          </m:r>
                        </m:sub>
                      </m:sSub>
                      <m:r>
                        <a:rPr lang="en-US" sz="4200" b="1" i="1" smtClean="0">
                          <a:solidFill>
                            <a:srgbClr val="FF0000"/>
                          </a:solidFill>
                          <a:latin typeface="Cambria Math" panose="02040503050406030204" pitchFamily="18" charset="0"/>
                        </a:rPr>
                        <m:t>=</m:t>
                      </m:r>
                      <m:sSub>
                        <m:sSubPr>
                          <m:ctrlPr>
                            <a:rPr lang="en-US" sz="4200" b="1" i="1">
                              <a:solidFill>
                                <a:srgbClr val="FF0000"/>
                              </a:solidFill>
                              <a:latin typeface="Cambria Math" panose="02040503050406030204" pitchFamily="18" charset="0"/>
                              <a:ea typeface="Cambria Math" panose="02040503050406030204" pitchFamily="18" charset="0"/>
                            </a:rPr>
                          </m:ctrlPr>
                        </m:sSubPr>
                        <m:e>
                          <m:r>
                            <a:rPr lang="en-US" sz="4200" b="1" i="1">
                              <a:solidFill>
                                <a:srgbClr val="FF0000"/>
                              </a:solidFill>
                              <a:latin typeface="Cambria Math" panose="02040503050406030204" pitchFamily="18" charset="0"/>
                              <a:ea typeface="Cambria Math" panose="02040503050406030204" pitchFamily="18" charset="0"/>
                            </a:rPr>
                            <m:t>𝑬</m:t>
                          </m:r>
                        </m:e>
                        <m:sub>
                          <m:r>
                            <a:rPr lang="en-US" sz="4200" b="1" i="1">
                              <a:solidFill>
                                <a:srgbClr val="FF0000"/>
                              </a:solidFill>
                              <a:latin typeface="Cambria Math" panose="02040503050406030204" pitchFamily="18" charset="0"/>
                              <a:ea typeface="Cambria Math" panose="02040503050406030204" pitchFamily="18" charset="0"/>
                            </a:rPr>
                            <m:t>𝒕</m:t>
                          </m:r>
                        </m:sub>
                      </m:sSub>
                      <m:sSub>
                        <m:sSubPr>
                          <m:ctrlPr>
                            <a:rPr lang="en-US" sz="4200" b="1" i="1">
                              <a:solidFill>
                                <a:srgbClr val="FF0000"/>
                              </a:solidFill>
                              <a:latin typeface="Cambria Math" panose="02040503050406030204" pitchFamily="18" charset="0"/>
                              <a:ea typeface="Cambria Math" panose="02040503050406030204" pitchFamily="18" charset="0"/>
                            </a:rPr>
                          </m:ctrlPr>
                        </m:sSubPr>
                        <m:e>
                          <m:r>
                            <a:rPr lang="en-US" sz="4200" b="1" i="1">
                              <a:solidFill>
                                <a:srgbClr val="FF0000"/>
                              </a:solidFill>
                              <a:latin typeface="Cambria Math" panose="02040503050406030204" pitchFamily="18" charset="0"/>
                              <a:ea typeface="Cambria Math" panose="02040503050406030204" pitchFamily="18" charset="0"/>
                            </a:rPr>
                            <m:t>𝝅</m:t>
                          </m:r>
                        </m:e>
                        <m:sub>
                          <m:r>
                            <a:rPr lang="en-US" sz="4200" b="1" i="1">
                              <a:solidFill>
                                <a:srgbClr val="FF0000"/>
                              </a:solidFill>
                              <a:latin typeface="Cambria Math" panose="02040503050406030204" pitchFamily="18" charset="0"/>
                              <a:ea typeface="Cambria Math" panose="02040503050406030204" pitchFamily="18" charset="0"/>
                            </a:rPr>
                            <m:t>𝒕</m:t>
                          </m:r>
                          <m:r>
                            <a:rPr lang="en-US" sz="4200" b="1" i="1">
                              <a:solidFill>
                                <a:srgbClr val="FF0000"/>
                              </a:solidFill>
                              <a:latin typeface="Cambria Math" panose="02040503050406030204" pitchFamily="18" charset="0"/>
                              <a:ea typeface="Cambria Math" panose="02040503050406030204" pitchFamily="18" charset="0"/>
                            </a:rPr>
                            <m:t>+</m:t>
                          </m:r>
                          <m:r>
                            <a:rPr lang="en-US" sz="4200" b="1" i="1">
                              <a:solidFill>
                                <a:srgbClr val="FF0000"/>
                              </a:solidFill>
                              <a:latin typeface="Cambria Math" panose="02040503050406030204" pitchFamily="18" charset="0"/>
                              <a:ea typeface="Cambria Math" panose="02040503050406030204" pitchFamily="18" charset="0"/>
                            </a:rPr>
                            <m:t>𝟏</m:t>
                          </m:r>
                        </m:sub>
                      </m:sSub>
                      <m:r>
                        <a:rPr lang="en-US" sz="4200" b="1" i="1" smtClean="0">
                          <a:solidFill>
                            <a:srgbClr val="FF0000"/>
                          </a:solidFill>
                          <a:latin typeface="Cambria Math" panose="02040503050406030204" pitchFamily="18" charset="0"/>
                        </a:rPr>
                        <m:t>−</m:t>
                      </m:r>
                      <m:r>
                        <a:rPr lang="en-US" sz="4200" b="1" i="1" smtClean="0">
                          <a:solidFill>
                            <a:srgbClr val="FF0000"/>
                          </a:solidFill>
                          <a:latin typeface="Cambria Math" panose="02040503050406030204" pitchFamily="18" charset="0"/>
                          <a:ea typeface="Cambria Math" panose="02040503050406030204" pitchFamily="18" charset="0"/>
                        </a:rPr>
                        <m:t>𝜽</m:t>
                      </m:r>
                      <m:d>
                        <m:dPr>
                          <m:ctrlPr>
                            <a:rPr lang="en-US" sz="4200" b="1" i="1" smtClean="0">
                              <a:solidFill>
                                <a:srgbClr val="FF0000"/>
                              </a:solidFill>
                              <a:latin typeface="Cambria Math" panose="02040503050406030204" pitchFamily="18" charset="0"/>
                              <a:ea typeface="Cambria Math" panose="02040503050406030204" pitchFamily="18" charset="0"/>
                            </a:rPr>
                          </m:ctrlPr>
                        </m:dPr>
                        <m:e>
                          <m:sSub>
                            <m:sSubPr>
                              <m:ctrlPr>
                                <a:rPr lang="en-US" sz="4200" b="1" i="1" smtClean="0">
                                  <a:solidFill>
                                    <a:srgbClr val="FF0000"/>
                                  </a:solidFill>
                                  <a:latin typeface="Cambria Math" panose="02040503050406030204" pitchFamily="18" charset="0"/>
                                  <a:ea typeface="Cambria Math" panose="02040503050406030204" pitchFamily="18" charset="0"/>
                                </a:rPr>
                              </m:ctrlPr>
                            </m:sSubPr>
                            <m:e>
                              <m:r>
                                <a:rPr lang="en-US" sz="4200" b="1" i="1" smtClean="0">
                                  <a:solidFill>
                                    <a:srgbClr val="FF0000"/>
                                  </a:solidFill>
                                  <a:latin typeface="Cambria Math" panose="02040503050406030204" pitchFamily="18" charset="0"/>
                                  <a:ea typeface="Cambria Math" panose="02040503050406030204" pitchFamily="18" charset="0"/>
                                </a:rPr>
                                <m:t>𝒖</m:t>
                              </m:r>
                            </m:e>
                            <m:sub>
                              <m:r>
                                <a:rPr lang="en-US" sz="4200" b="1" i="1" smtClean="0">
                                  <a:solidFill>
                                    <a:srgbClr val="FF0000"/>
                                  </a:solidFill>
                                  <a:latin typeface="Cambria Math" panose="02040503050406030204" pitchFamily="18" charset="0"/>
                                  <a:ea typeface="Cambria Math" panose="02040503050406030204" pitchFamily="18" charset="0"/>
                                </a:rPr>
                                <m:t>𝒕</m:t>
                              </m:r>
                            </m:sub>
                          </m:sSub>
                          <m:r>
                            <a:rPr lang="en-US" sz="4200" b="1" i="1" smtClean="0">
                              <a:solidFill>
                                <a:srgbClr val="FF0000"/>
                              </a:solidFill>
                              <a:latin typeface="Cambria Math" panose="02040503050406030204" pitchFamily="18" charset="0"/>
                              <a:ea typeface="Cambria Math" panose="02040503050406030204" pitchFamily="18" charset="0"/>
                            </a:rPr>
                            <m:t>−</m:t>
                          </m:r>
                          <m:sSubSup>
                            <m:sSubSupPr>
                              <m:ctrlPr>
                                <a:rPr lang="en-US" sz="4200" b="1" i="1" smtClean="0">
                                  <a:solidFill>
                                    <a:srgbClr val="FF0000"/>
                                  </a:solidFill>
                                  <a:latin typeface="Cambria Math" panose="02040503050406030204" pitchFamily="18" charset="0"/>
                                  <a:ea typeface="Cambria Math" panose="02040503050406030204" pitchFamily="18" charset="0"/>
                                </a:rPr>
                              </m:ctrlPr>
                            </m:sSubSupPr>
                            <m:e>
                              <m:r>
                                <a:rPr lang="en-US" sz="4200" b="1" i="1" smtClean="0">
                                  <a:solidFill>
                                    <a:srgbClr val="FF0000"/>
                                  </a:solidFill>
                                  <a:latin typeface="Cambria Math" panose="02040503050406030204" pitchFamily="18" charset="0"/>
                                  <a:ea typeface="Cambria Math" panose="02040503050406030204" pitchFamily="18" charset="0"/>
                                </a:rPr>
                                <m:t>𝒖</m:t>
                              </m:r>
                            </m:e>
                            <m:sub>
                              <m:r>
                                <a:rPr lang="en-US" sz="4200" b="1" i="1" smtClean="0">
                                  <a:solidFill>
                                    <a:srgbClr val="FF0000"/>
                                  </a:solidFill>
                                  <a:latin typeface="Cambria Math" panose="02040503050406030204" pitchFamily="18" charset="0"/>
                                  <a:ea typeface="Cambria Math" panose="02040503050406030204" pitchFamily="18" charset="0"/>
                                </a:rPr>
                                <m:t>𝒕</m:t>
                              </m:r>
                            </m:sub>
                            <m:sup>
                              <m:r>
                                <a:rPr lang="en-US" sz="4200" b="1" i="1" smtClean="0">
                                  <a:solidFill>
                                    <a:srgbClr val="FF0000"/>
                                  </a:solidFill>
                                  <a:latin typeface="Cambria Math" panose="02040503050406030204" pitchFamily="18" charset="0"/>
                                  <a:ea typeface="Cambria Math" panose="02040503050406030204" pitchFamily="18" charset="0"/>
                                </a:rPr>
                                <m:t>∗</m:t>
                              </m:r>
                            </m:sup>
                          </m:sSubSup>
                        </m:e>
                      </m:d>
                      <m:r>
                        <a:rPr lang="en-US" sz="4200" b="1" i="1" smtClean="0">
                          <a:solidFill>
                            <a:srgbClr val="FF0000"/>
                          </a:solidFill>
                          <a:latin typeface="Cambria Math" panose="02040503050406030204" pitchFamily="18" charset="0"/>
                          <a:ea typeface="Cambria Math" panose="02040503050406030204" pitchFamily="18" charset="0"/>
                        </a:rPr>
                        <m:t>+</m:t>
                      </m:r>
                      <m:sSub>
                        <m:sSubPr>
                          <m:ctrlPr>
                            <a:rPr lang="en-US" sz="4200" b="1" i="1" smtClean="0">
                              <a:solidFill>
                                <a:srgbClr val="FF0000"/>
                              </a:solidFill>
                              <a:latin typeface="Cambria Math" panose="02040503050406030204" pitchFamily="18" charset="0"/>
                              <a:ea typeface="Cambria Math" panose="02040503050406030204" pitchFamily="18" charset="0"/>
                            </a:rPr>
                          </m:ctrlPr>
                        </m:sSubPr>
                        <m:e>
                          <m:r>
                            <a:rPr lang="en-US" sz="4200" b="1" i="1" smtClean="0">
                              <a:solidFill>
                                <a:srgbClr val="FF0000"/>
                              </a:solidFill>
                              <a:latin typeface="Cambria Math" panose="02040503050406030204" pitchFamily="18" charset="0"/>
                              <a:ea typeface="Cambria Math" panose="02040503050406030204" pitchFamily="18" charset="0"/>
                            </a:rPr>
                            <m:t>𝝐</m:t>
                          </m:r>
                        </m:e>
                        <m:sub>
                          <m:r>
                            <a:rPr lang="en-US" sz="4200" b="1" i="1" smtClean="0">
                              <a:solidFill>
                                <a:srgbClr val="FF0000"/>
                              </a:solidFill>
                              <a:latin typeface="Cambria Math" panose="02040503050406030204" pitchFamily="18" charset="0"/>
                              <a:ea typeface="Cambria Math" panose="02040503050406030204" pitchFamily="18" charset="0"/>
                            </a:rPr>
                            <m:t>𝒕</m:t>
                          </m:r>
                        </m:sub>
                      </m:sSub>
                    </m:oMath>
                  </m:oMathPara>
                </a14:m>
                <a:endParaRPr lang="en-US" sz="4200" b="1">
                  <a:solidFill>
                    <a:srgbClr val="FF0000"/>
                  </a:solidFill>
                  <a:ea typeface="Cambria Math" panose="02040503050406030204" pitchFamily="18" charset="0"/>
                </a:endParaRPr>
              </a:p>
              <a:p>
                <a:endParaRPr lang="en-US" sz="3000"/>
              </a:p>
              <a:p>
                <a:endParaRPr lang="en-US" sz="3000">
                  <a:latin typeface="Arial" panose="020B0604020202020204" pitchFamily="34" charset="0"/>
                  <a:cs typeface="Arial" panose="020B0604020202020204" pitchFamily="34" charset="0"/>
                </a:endParaRPr>
              </a:p>
              <a:p>
                <a:r>
                  <a:rPr lang="en-US" sz="3000">
                    <a:latin typeface="Arial" panose="020B0604020202020204" pitchFamily="34" charset="0"/>
                    <a:cs typeface="Arial" panose="020B0604020202020204" pitchFamily="34" charset="0"/>
                  </a:rPr>
                  <a:t>If u</a:t>
                </a:r>
                <a:r>
                  <a:rPr lang="en-US" sz="3000" baseline="30000">
                    <a:latin typeface="Arial" panose="020B0604020202020204" pitchFamily="34" charset="0"/>
                    <a:cs typeface="Arial" panose="020B0604020202020204" pitchFamily="34" charset="0"/>
                  </a:rPr>
                  <a:t>*</a:t>
                </a:r>
                <a:r>
                  <a:rPr lang="en-US" sz="3000">
                    <a:latin typeface="Arial" panose="020B0604020202020204" pitchFamily="34" charset="0"/>
                    <a:cs typeface="Arial" panose="020B0604020202020204" pitchFamily="34" charset="0"/>
                  </a:rPr>
                  <a:t> = 3.5% and 𝜽 = 0.17 then even an unemployment rate of 1% only gets you an extra 0.4 percentage point of inflation—all else equal.</a:t>
                </a:r>
              </a:p>
            </p:txBody>
          </p:sp>
        </mc:Choice>
        <mc:Fallback xmlns="">
          <p:sp>
            <p:nvSpPr>
              <p:cNvPr id="3" name="TextBox 2">
                <a:extLst>
                  <a:ext uri="{FF2B5EF4-FFF2-40B4-BE49-F238E27FC236}">
                    <a16:creationId xmlns:a16="http://schemas.microsoft.com/office/drawing/2014/main" id="{685035DE-3340-784A-9340-7D287B444BD8}"/>
                  </a:ext>
                </a:extLst>
              </p:cNvPr>
              <p:cNvSpPr txBox="1">
                <a:spLocks noRot="1" noChangeAspect="1" noMove="1" noResize="1" noEditPoints="1" noAdjustHandles="1" noChangeArrowheads="1" noChangeShapeType="1" noTextEdit="1"/>
              </p:cNvSpPr>
              <p:nvPr/>
            </p:nvSpPr>
            <p:spPr>
              <a:xfrm>
                <a:off x="256854" y="1941815"/>
                <a:ext cx="8630292" cy="3970318"/>
              </a:xfrm>
              <a:prstGeom prst="rect">
                <a:avLst/>
              </a:prstGeom>
              <a:blipFill>
                <a:blip r:embed="rId3"/>
                <a:stretch>
                  <a:fillRect l="-1618" b="-3834"/>
                </a:stretch>
              </a:blipFill>
            </p:spPr>
            <p:txBody>
              <a:bodyPr/>
              <a:lstStyle/>
              <a:p>
                <a:r>
                  <a:rPr lang="en-US">
                    <a:noFill/>
                  </a:rPr>
                  <a:t> </a:t>
                </a:r>
              </a:p>
            </p:txBody>
          </p:sp>
        </mc:Fallback>
      </mc:AlternateContent>
    </p:spTree>
    <p:extLst>
      <p:ext uri="{BB962C8B-B14F-4D97-AF65-F5344CB8AC3E}">
        <p14:creationId xmlns:p14="http://schemas.microsoft.com/office/powerpoint/2010/main" val="356145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 y="457200"/>
            <a:ext cx="8970264" cy="1143000"/>
          </a:xfrm>
        </p:spPr>
        <p:txBody>
          <a:bodyPr>
            <a:noAutofit/>
          </a:bodyPr>
          <a:lstStyle/>
          <a:p>
            <a:r>
              <a:rPr lang="en-US" sz="3000" dirty="0">
                <a:solidFill>
                  <a:srgbClr val="A71930"/>
                </a:solidFill>
              </a:rPr>
              <a:t>The linear &amp; flat Phillips curve cannot generate much inflation even from low unemployment</a:t>
            </a:r>
          </a:p>
        </p:txBody>
      </p:sp>
      <p:pic>
        <p:nvPicPr>
          <p:cNvPr id="4" name="Picture 3">
            <a:extLst>
              <a:ext uri="{FF2B5EF4-FFF2-40B4-BE49-F238E27FC236}">
                <a16:creationId xmlns:a16="http://schemas.microsoft.com/office/drawing/2014/main" id="{59363DCD-ABBC-4C89-B420-22DC66FAA1A7}"/>
              </a:ext>
            </a:extLst>
          </p:cNvPr>
          <p:cNvPicPr>
            <a:picLocks noChangeAspect="1"/>
          </p:cNvPicPr>
          <p:nvPr/>
        </p:nvPicPr>
        <p:blipFill>
          <a:blip r:embed="rId3"/>
          <a:stretch>
            <a:fillRect/>
          </a:stretch>
        </p:blipFill>
        <p:spPr>
          <a:xfrm>
            <a:off x="1402080" y="1600200"/>
            <a:ext cx="6339840" cy="4755540"/>
          </a:xfrm>
          <a:prstGeom prst="rect">
            <a:avLst/>
          </a:prstGeom>
        </p:spPr>
      </p:pic>
      <p:sp>
        <p:nvSpPr>
          <p:cNvPr id="5" name="TextBox 4">
            <a:extLst>
              <a:ext uri="{FF2B5EF4-FFF2-40B4-BE49-F238E27FC236}">
                <a16:creationId xmlns:a16="http://schemas.microsoft.com/office/drawing/2014/main" id="{4E28655E-7BDF-4BE6-B518-7CC4E20C8994}"/>
              </a:ext>
            </a:extLst>
          </p:cNvPr>
          <p:cNvSpPr txBox="1"/>
          <p:nvPr/>
        </p:nvSpPr>
        <p:spPr>
          <a:xfrm>
            <a:off x="0" y="6488668"/>
            <a:ext cx="9144000" cy="3693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Note: Based on parameters from Ball, et. al; (2021) with long-term inflation expectations of 2.5 percent and natural rate of unemployment of 4.5 percent.</a:t>
            </a:r>
          </a:p>
          <a:p>
            <a:r>
              <a:rPr lang="en-US" sz="900" dirty="0">
                <a:latin typeface="Arial" panose="020B0604020202020204" pitchFamily="34" charset="0"/>
                <a:cs typeface="Arial" panose="020B0604020202020204" pitchFamily="34" charset="0"/>
              </a:rPr>
              <a:t>Source: Calculations based on Ball, et. al; (2021).</a:t>
            </a:r>
          </a:p>
        </p:txBody>
      </p:sp>
    </p:spTree>
    <p:extLst>
      <p:ext uri="{BB962C8B-B14F-4D97-AF65-F5344CB8AC3E}">
        <p14:creationId xmlns:p14="http://schemas.microsoft.com/office/powerpoint/2010/main" val="2187871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 y="457200"/>
            <a:ext cx="8970264" cy="1143000"/>
          </a:xfrm>
        </p:spPr>
        <p:txBody>
          <a:bodyPr>
            <a:noAutofit/>
          </a:bodyPr>
          <a:lstStyle/>
          <a:p>
            <a:r>
              <a:rPr lang="en-US" sz="3000">
                <a:solidFill>
                  <a:srgbClr val="A71930"/>
                </a:solidFill>
              </a:rPr>
              <a:t>Possible ways to get more inflation</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F0CDFD1-41C1-C348-A4EB-A77EFD2E2562}"/>
                  </a:ext>
                </a:extLst>
              </p:cNvPr>
              <p:cNvSpPr txBox="1"/>
              <p:nvPr/>
            </p:nvSpPr>
            <p:spPr>
              <a:xfrm>
                <a:off x="256854" y="1469204"/>
                <a:ext cx="8630292" cy="5324535"/>
              </a:xfrm>
              <a:prstGeom prst="rect">
                <a:avLst/>
              </a:prstGeom>
              <a:noFill/>
            </p:spPr>
            <p:txBody>
              <a:bodyPr wrap="square" rtlCol="0">
                <a:spAutoFit/>
              </a:bodyPr>
              <a:lstStyle/>
              <a:p>
                <a:r>
                  <a:rPr lang="en-US" sz="2000" b="1" u="sng" dirty="0">
                    <a:latin typeface="Arial" panose="020B0604020202020204" pitchFamily="34" charset="0"/>
                    <a:ea typeface="Cambria Math" panose="02040503050406030204" pitchFamily="18" charset="0"/>
                    <a:cs typeface="Arial" panose="020B0604020202020204" pitchFamily="34" charset="0"/>
                  </a:rPr>
                  <a:t>1. Developments We Didn’t (or Couldn’t) Expect</a:t>
                </a:r>
              </a:p>
              <a:p>
                <a:endParaRPr lang="en-US" sz="2000" i="1" dirty="0">
                  <a:latin typeface="Arial" panose="020B0604020202020204" pitchFamily="34" charset="0"/>
                  <a:ea typeface="Cambria Math" panose="02040503050406030204" pitchFamily="18" charset="0"/>
                  <a:cs typeface="Arial" panose="020B0604020202020204" pitchFamily="34" charset="0"/>
                </a:endParaRPr>
              </a:p>
              <a:p>
                <a14:m>
                  <m:oMath xmlns:m="http://schemas.openxmlformats.org/officeDocument/2006/math">
                    <m:sSub>
                      <m:sSubPr>
                        <m:ctrlPr>
                          <a:rPr lang="en-US" sz="2000" i="1">
                            <a:latin typeface="Cambria Math" panose="02040503050406030204" pitchFamily="18" charset="0"/>
                            <a:ea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𝜖</m:t>
                        </m:r>
                      </m:e>
                      <m:sub>
                        <m:r>
                          <a:rPr lang="en-US" sz="2000" i="1">
                            <a:latin typeface="Cambria Math" panose="02040503050406030204" pitchFamily="18" charset="0"/>
                            <a:ea typeface="Cambria Math" panose="02040503050406030204" pitchFamily="18" charset="0"/>
                          </a:rPr>
                          <m:t>𝑡</m:t>
                        </m:r>
                      </m:sub>
                    </m:sSub>
                  </m:oMath>
                </a14:m>
                <a:r>
                  <a:rPr lang="en-US" sz="2000" dirty="0">
                    <a:latin typeface="Arial" panose="020B0604020202020204" pitchFamily="34" charset="0"/>
                    <a:cs typeface="Arial" panose="020B0604020202020204" pitchFamily="34" charset="0"/>
                  </a:rPr>
                  <a:t> : Supply shock developments we didn’t or couldn’t expect.</a:t>
                </a:r>
              </a:p>
              <a:p>
                <a:endParaRPr lang="en-US" sz="2000" dirty="0">
                  <a:latin typeface="Arial" panose="020B0604020202020204" pitchFamily="34" charset="0"/>
                  <a:cs typeface="Arial" panose="020B0604020202020204" pitchFamily="34" charset="0"/>
                </a:endParaRPr>
              </a:p>
              <a:p>
                <a:r>
                  <a:rPr lang="en-US" sz="2000" b="1" u="sng" dirty="0">
                    <a:latin typeface="Arial" panose="020B0604020202020204" pitchFamily="34" charset="0"/>
                    <a:cs typeface="Arial" panose="020B0604020202020204" pitchFamily="34" charset="0"/>
                  </a:rPr>
                  <a:t>2. Tweaks to the Phillips Curve</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High </a:t>
                </a:r>
                <a14:m>
                  <m:oMath xmlns:m="http://schemas.openxmlformats.org/officeDocument/2006/math">
                    <m:r>
                      <a:rPr lang="en-US" sz="2000" i="1">
                        <a:latin typeface="Cambria Math" panose="02040503050406030204" pitchFamily="18" charset="0"/>
                        <a:ea typeface="Cambria Math" panose="02040503050406030204" pitchFamily="18" charset="0"/>
                        <a:cs typeface="Arial" panose="020B0604020202020204" pitchFamily="34" charset="0"/>
                      </a:rPr>
                      <m:t>𝜃</m:t>
                    </m:r>
                  </m:oMath>
                </a14:m>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14:m>
                  <m:oMath xmlns:m="http://schemas.openxmlformats.org/officeDocument/2006/math">
                    <m:sSubSup>
                      <m:sSubSupPr>
                        <m:ctrlPr>
                          <a:rPr lang="en-US" sz="2000" i="1">
                            <a:latin typeface="Cambria Math" panose="02040503050406030204" pitchFamily="18" charset="0"/>
                            <a:ea typeface="Cambria Math" panose="02040503050406030204" pitchFamily="18" charset="0"/>
                          </a:rPr>
                        </m:ctrlPr>
                      </m:sSubSupPr>
                      <m:e>
                        <m:r>
                          <a:rPr lang="en-US" sz="2000" i="1">
                            <a:latin typeface="Cambria Math" panose="02040503050406030204" pitchFamily="18" charset="0"/>
                            <a:ea typeface="Cambria Math" panose="02040503050406030204" pitchFamily="18" charset="0"/>
                          </a:rPr>
                          <m:t>𝑢</m:t>
                        </m:r>
                      </m:e>
                      <m:sub>
                        <m:r>
                          <a:rPr lang="en-US" sz="2000" i="1">
                            <a:latin typeface="Cambria Math" panose="02040503050406030204" pitchFamily="18" charset="0"/>
                            <a:ea typeface="Cambria Math" panose="02040503050406030204" pitchFamily="18" charset="0"/>
                          </a:rPr>
                          <m:t>𝑡</m:t>
                        </m:r>
                      </m:sub>
                      <m:sup>
                        <m:r>
                          <a:rPr lang="en-US" sz="2000" i="1">
                            <a:latin typeface="Cambria Math" panose="02040503050406030204" pitchFamily="18" charset="0"/>
                            <a:ea typeface="Cambria Math" panose="02040503050406030204" pitchFamily="18" charset="0"/>
                          </a:rPr>
                          <m:t>∗</m:t>
                        </m:r>
                      </m:sup>
                    </m:sSubSup>
                  </m:oMath>
                </a14:m>
                <a:r>
                  <a:rPr lang="en-US" sz="2000" dirty="0">
                    <a:latin typeface="Arial" panose="020B0604020202020204" pitchFamily="34" charset="0"/>
                    <a:cs typeface="Arial" panose="020B0604020202020204" pitchFamily="34" charset="0"/>
                  </a:rPr>
                  <a:t> temporarily higher</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Nonlinear Phillips curve or </a:t>
                </a:r>
                <a14:m>
                  <m:oMath xmlns:m="http://schemas.openxmlformats.org/officeDocument/2006/math">
                    <m:r>
                      <a:rPr lang="en-US" sz="2000" i="1">
                        <a:latin typeface="Cambria Math" panose="02040503050406030204" pitchFamily="18" charset="0"/>
                        <a:ea typeface="Cambria Math" panose="02040503050406030204" pitchFamily="18" charset="0"/>
                        <a:cs typeface="Arial" panose="020B0604020202020204" pitchFamily="34" charset="0"/>
                      </a:rPr>
                      <m:t>∆</m:t>
                    </m:r>
                    <m:sSub>
                      <m:sSubPr>
                        <m:ctrlPr>
                          <a:rPr lang="en-US" sz="2000" i="1">
                            <a:latin typeface="Cambria Math" panose="02040503050406030204" pitchFamily="18" charset="0"/>
                            <a:ea typeface="Cambria Math" panose="02040503050406030204" pitchFamily="18" charset="0"/>
                            <a:cs typeface="Arial" panose="020B0604020202020204" pitchFamily="34" charset="0"/>
                          </a:rPr>
                        </m:ctrlPr>
                      </m:sSubPr>
                      <m:e>
                        <m:r>
                          <a:rPr lang="en-US" sz="2000" i="1">
                            <a:latin typeface="Cambria Math" panose="02040503050406030204" pitchFamily="18" charset="0"/>
                            <a:ea typeface="Cambria Math" panose="02040503050406030204" pitchFamily="18" charset="0"/>
                            <a:cs typeface="Arial" panose="020B0604020202020204" pitchFamily="34" charset="0"/>
                          </a:rPr>
                          <m:t>𝑢</m:t>
                        </m:r>
                      </m:e>
                      <m:sub>
                        <m:r>
                          <a:rPr lang="en-US" sz="2000" i="1">
                            <a:latin typeface="Cambria Math" panose="02040503050406030204" pitchFamily="18" charset="0"/>
                            <a:ea typeface="Cambria Math" panose="02040503050406030204" pitchFamily="18" charset="0"/>
                            <a:cs typeface="Arial" panose="020B0604020202020204" pitchFamily="34" charset="0"/>
                          </a:rPr>
                          <m:t>𝑡</m:t>
                        </m:r>
                      </m:sub>
                    </m:sSub>
                  </m:oMath>
                </a14:m>
                <a:r>
                  <a:rPr lang="en-US" sz="2000" dirty="0">
                    <a:latin typeface="Arial" panose="020B0604020202020204" pitchFamily="34" charset="0"/>
                    <a:cs typeface="Arial" panose="020B0604020202020204" pitchFamily="34" charset="0"/>
                  </a:rPr>
                  <a:t> matters (i.e., “speed limit”)</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Alternative measures of show less slack</a:t>
                </a:r>
              </a:p>
              <a:p>
                <a:endParaRPr lang="en-US" sz="2000" dirty="0">
                  <a:latin typeface="Arial" panose="020B0604020202020204" pitchFamily="34" charset="0"/>
                  <a:cs typeface="Arial" panose="020B0604020202020204" pitchFamily="34" charset="0"/>
                </a:endParaRPr>
              </a:p>
              <a:p>
                <a:r>
                  <a:rPr lang="en-US" sz="2000" b="1" u="sng" dirty="0">
                    <a:latin typeface="Arial" panose="020B0604020202020204" pitchFamily="34" charset="0"/>
                    <a:cs typeface="Arial" panose="020B0604020202020204" pitchFamily="34" charset="0"/>
                  </a:rPr>
                  <a:t>3. An Alternative Model</a:t>
                </a:r>
              </a:p>
              <a:p>
                <a:endParaRPr lang="en-US" sz="2000" dirty="0">
                  <a:latin typeface="Arial" panose="020B0604020202020204" pitchFamily="34" charset="0"/>
                  <a:cs typeface="Arial" panose="020B0604020202020204" pitchFamily="34" charset="0"/>
                </a:endParaRPr>
              </a:p>
              <a:p>
                <a:r>
                  <a:rPr lang="en-US" sz="2000" dirty="0">
                    <a:ea typeface="Cambria Math" panose="02040503050406030204" pitchFamily="18" charset="0"/>
                  </a:rPr>
                  <a:t>Can think of it as what determines </a:t>
                </a:r>
                <a14:m>
                  <m:oMath xmlns:m="http://schemas.openxmlformats.org/officeDocument/2006/math">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𝐸</m:t>
                        </m:r>
                      </m:e>
                      <m:sub>
                        <m:r>
                          <a:rPr lang="en-US" sz="2000" i="1">
                            <a:latin typeface="Cambria Math" panose="02040503050406030204" pitchFamily="18" charset="0"/>
                            <a:ea typeface="Cambria Math" panose="02040503050406030204" pitchFamily="18" charset="0"/>
                          </a:rPr>
                          <m:t>𝑡</m:t>
                        </m:r>
                      </m:sub>
                    </m:sSub>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𝜋</m:t>
                        </m:r>
                      </m:e>
                      <m:sub>
                        <m:r>
                          <a:rPr lang="en-US" sz="2000" i="1">
                            <a:latin typeface="Cambria Math" panose="02040503050406030204" pitchFamily="18" charset="0"/>
                            <a:ea typeface="Cambria Math" panose="02040503050406030204" pitchFamily="18" charset="0"/>
                          </a:rPr>
                          <m:t>𝑡</m:t>
                        </m:r>
                        <m:r>
                          <a:rPr lang="en-US" sz="2000" i="1">
                            <a:latin typeface="Cambria Math" panose="02040503050406030204" pitchFamily="18" charset="0"/>
                            <a:ea typeface="Cambria Math" panose="02040503050406030204" pitchFamily="18" charset="0"/>
                          </a:rPr>
                          <m:t>+1</m:t>
                        </m:r>
                      </m:sub>
                    </m:sSub>
                  </m:oMath>
                </a14:m>
                <a:endParaRPr lang="en-US" sz="2000" dirty="0">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6F0CDFD1-41C1-C348-A4EB-A77EFD2E2562}"/>
                  </a:ext>
                </a:extLst>
              </p:cNvPr>
              <p:cNvSpPr txBox="1">
                <a:spLocks noRot="1" noChangeAspect="1" noMove="1" noResize="1" noEditPoints="1" noAdjustHandles="1" noChangeArrowheads="1" noChangeShapeType="1" noTextEdit="1"/>
              </p:cNvSpPr>
              <p:nvPr/>
            </p:nvSpPr>
            <p:spPr>
              <a:xfrm>
                <a:off x="256854" y="1469204"/>
                <a:ext cx="8630292" cy="5324535"/>
              </a:xfrm>
              <a:prstGeom prst="rect">
                <a:avLst/>
              </a:prstGeom>
              <a:blipFill>
                <a:blip r:embed="rId3"/>
                <a:stretch>
                  <a:fillRect l="-735" t="-476" b="-1190"/>
                </a:stretch>
              </a:blipFill>
            </p:spPr>
            <p:txBody>
              <a:bodyPr/>
              <a:lstStyle/>
              <a:p>
                <a:r>
                  <a:rPr lang="en-US">
                    <a:noFill/>
                  </a:rPr>
                  <a:t> </a:t>
                </a:r>
              </a:p>
            </p:txBody>
          </p:sp>
        </mc:Fallback>
      </mc:AlternateContent>
    </p:spTree>
    <p:extLst>
      <p:ext uri="{BB962C8B-B14F-4D97-AF65-F5344CB8AC3E}">
        <p14:creationId xmlns:p14="http://schemas.microsoft.com/office/powerpoint/2010/main" val="2844858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 y="457200"/>
            <a:ext cx="8970264" cy="1143000"/>
          </a:xfrm>
        </p:spPr>
        <p:txBody>
          <a:bodyPr>
            <a:noAutofit/>
          </a:bodyPr>
          <a:lstStyle/>
          <a:p>
            <a:r>
              <a:rPr lang="en-US" sz="3000" u="sng">
                <a:solidFill>
                  <a:srgbClr val="A71930"/>
                </a:solidFill>
              </a:rPr>
              <a:t>1. Developments we didn’t (or couldn’t) expect</a:t>
            </a:r>
            <a:r>
              <a:rPr lang="en-US" sz="3000">
                <a:solidFill>
                  <a:srgbClr val="A71930"/>
                </a:solidFill>
              </a:rPr>
              <a:t>: </a:t>
            </a:r>
            <a:br>
              <a:rPr lang="en-US" sz="3000">
                <a:solidFill>
                  <a:srgbClr val="A71930"/>
                </a:solidFill>
              </a:rPr>
            </a:br>
            <a:r>
              <a:rPr lang="en-US">
                <a:solidFill>
                  <a:srgbClr val="A71930"/>
                </a:solidFill>
              </a:rPr>
              <a:t>A. D</a:t>
            </a:r>
            <a:r>
              <a:rPr lang="en-US" sz="3000">
                <a:solidFill>
                  <a:srgbClr val="A71930"/>
                </a:solidFill>
              </a:rPr>
              <a:t>elta slowing the reopening of the economy</a:t>
            </a:r>
          </a:p>
        </p:txBody>
      </p:sp>
      <p:sp>
        <p:nvSpPr>
          <p:cNvPr id="3" name="TextBox 2">
            <a:extLst>
              <a:ext uri="{FF2B5EF4-FFF2-40B4-BE49-F238E27FC236}">
                <a16:creationId xmlns:a16="http://schemas.microsoft.com/office/drawing/2014/main" id="{3D691B94-EA3D-4708-B869-EC66561A1A04}"/>
              </a:ext>
            </a:extLst>
          </p:cNvPr>
          <p:cNvSpPr txBox="1"/>
          <p:nvPr/>
        </p:nvSpPr>
        <p:spPr>
          <a:xfrm>
            <a:off x="0" y="6627168"/>
            <a:ext cx="9144000" cy="230832"/>
          </a:xfrm>
          <a:prstGeom prst="rect">
            <a:avLst/>
          </a:prstGeom>
          <a:noFill/>
        </p:spPr>
        <p:txBody>
          <a:bodyPr wrap="square" rtlCol="0">
            <a:spAutoFit/>
          </a:bodyPr>
          <a:lstStyle/>
          <a:p>
            <a:r>
              <a:rPr lang="en-US" sz="900">
                <a:latin typeface="Arial" panose="020B0604020202020204" pitchFamily="34" charset="0"/>
                <a:cs typeface="Arial" panose="020B0604020202020204" pitchFamily="34" charset="0"/>
              </a:rPr>
              <a:t>Source: Board of Governors of the Federal Reserve System.</a:t>
            </a:r>
          </a:p>
        </p:txBody>
      </p:sp>
      <p:sp>
        <p:nvSpPr>
          <p:cNvPr id="4" name="TextBox 3">
            <a:extLst>
              <a:ext uri="{FF2B5EF4-FFF2-40B4-BE49-F238E27FC236}">
                <a16:creationId xmlns:a16="http://schemas.microsoft.com/office/drawing/2014/main" id="{12F3D61C-4B42-40CD-8ADD-362F5B35C549}"/>
              </a:ext>
            </a:extLst>
          </p:cNvPr>
          <p:cNvSpPr txBox="1"/>
          <p:nvPr/>
        </p:nvSpPr>
        <p:spPr>
          <a:xfrm>
            <a:off x="3814763" y="1919510"/>
            <a:ext cx="5292386" cy="4893647"/>
          </a:xfrm>
          <a:prstGeom prst="rect">
            <a:avLst/>
          </a:prstGeom>
          <a:noFill/>
        </p:spPr>
        <p:txBody>
          <a:bodyPr wrap="square" rtlCol="0">
            <a:spAutoFit/>
          </a:bodyPr>
          <a:lstStyle/>
          <a:p>
            <a:r>
              <a:rPr lang="en-US" sz="2400"/>
              <a:t>“We know that we were on a path to a different place, as I mentioned, </a:t>
            </a:r>
            <a:r>
              <a:rPr lang="en-US" sz="2400" b="1">
                <a:solidFill>
                  <a:srgbClr val="FF0000"/>
                </a:solidFill>
              </a:rPr>
              <a:t>when Delta arrived</a:t>
            </a:r>
            <a:r>
              <a:rPr lang="en-US" sz="2400"/>
              <a:t>. And Delta stopped, it stopped job creation. It stopped that transition away from a goods-focused economy where there’s excess demand for goods because there—services are not available. People are not traveling. That transition itself could help bring inflation down.”</a:t>
            </a:r>
          </a:p>
          <a:p>
            <a:r>
              <a:rPr lang="en-US" sz="2400"/>
              <a:t>--Jerome Powell</a:t>
            </a:r>
          </a:p>
          <a:p>
            <a:r>
              <a:rPr lang="en-US" sz="2400"/>
              <a:t>November 3, 2021</a:t>
            </a:r>
          </a:p>
        </p:txBody>
      </p:sp>
      <p:pic>
        <p:nvPicPr>
          <p:cNvPr id="5" name="Picture 4" descr="Photo of Jerome H. Powell ">
            <a:extLst>
              <a:ext uri="{FF2B5EF4-FFF2-40B4-BE49-F238E27FC236}">
                <a16:creationId xmlns:a16="http://schemas.microsoft.com/office/drawing/2014/main" id="{548F3E81-8FDB-42B5-B3A2-1BD44FAD36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628" y="2130966"/>
            <a:ext cx="2626341" cy="3581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241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 y="457200"/>
            <a:ext cx="8970264" cy="1143000"/>
          </a:xfrm>
        </p:spPr>
        <p:txBody>
          <a:bodyPr>
            <a:noAutofit/>
          </a:bodyPr>
          <a:lstStyle/>
          <a:p>
            <a:r>
              <a:rPr lang="en-US" sz="3000" u="sng">
                <a:solidFill>
                  <a:srgbClr val="A71930"/>
                </a:solidFill>
              </a:rPr>
              <a:t>1. Developments we didn’t (or couldn’t) expect</a:t>
            </a:r>
            <a:r>
              <a:rPr lang="en-US" sz="3000">
                <a:solidFill>
                  <a:srgbClr val="A71930"/>
                </a:solidFill>
              </a:rPr>
              <a:t>: </a:t>
            </a:r>
            <a:br>
              <a:rPr lang="en-US" sz="3000">
                <a:solidFill>
                  <a:srgbClr val="A71930"/>
                </a:solidFill>
              </a:rPr>
            </a:br>
            <a:r>
              <a:rPr lang="en-US" sz="3000">
                <a:solidFill>
                  <a:srgbClr val="A71930"/>
                </a:solidFill>
              </a:rPr>
              <a:t>A. But also vaccines speeding the reopening</a:t>
            </a:r>
            <a:r>
              <a:rPr lang="en-US">
                <a:solidFill>
                  <a:srgbClr val="A71930"/>
                </a:solidFill>
              </a:rPr>
              <a:t>??</a:t>
            </a:r>
            <a:endParaRPr lang="en-US" sz="3000">
              <a:solidFill>
                <a:srgbClr val="A71930"/>
              </a:solidFill>
            </a:endParaRPr>
          </a:p>
        </p:txBody>
      </p:sp>
      <p:sp>
        <p:nvSpPr>
          <p:cNvPr id="3" name="TextBox 2">
            <a:extLst>
              <a:ext uri="{FF2B5EF4-FFF2-40B4-BE49-F238E27FC236}">
                <a16:creationId xmlns:a16="http://schemas.microsoft.com/office/drawing/2014/main" id="{3D691B94-EA3D-4708-B869-EC66561A1A04}"/>
              </a:ext>
            </a:extLst>
          </p:cNvPr>
          <p:cNvSpPr txBox="1"/>
          <p:nvPr/>
        </p:nvSpPr>
        <p:spPr>
          <a:xfrm>
            <a:off x="0" y="6627168"/>
            <a:ext cx="9144000" cy="230832"/>
          </a:xfrm>
          <a:prstGeom prst="rect">
            <a:avLst/>
          </a:prstGeom>
          <a:noFill/>
        </p:spPr>
        <p:txBody>
          <a:bodyPr wrap="square" rtlCol="0">
            <a:spAutoFit/>
          </a:bodyPr>
          <a:lstStyle/>
          <a:p>
            <a:r>
              <a:rPr lang="en-US" sz="900">
                <a:latin typeface="Arial" panose="020B0604020202020204" pitchFamily="34" charset="0"/>
                <a:cs typeface="Arial" panose="020B0604020202020204" pitchFamily="34" charset="0"/>
              </a:rPr>
              <a:t>Source: Board of Governors of the Federal Reserve System.</a:t>
            </a:r>
          </a:p>
        </p:txBody>
      </p:sp>
      <p:sp>
        <p:nvSpPr>
          <p:cNvPr id="4" name="TextBox 3">
            <a:extLst>
              <a:ext uri="{FF2B5EF4-FFF2-40B4-BE49-F238E27FC236}">
                <a16:creationId xmlns:a16="http://schemas.microsoft.com/office/drawing/2014/main" id="{12F3D61C-4B42-40CD-8ADD-362F5B35C549}"/>
              </a:ext>
            </a:extLst>
          </p:cNvPr>
          <p:cNvSpPr txBox="1"/>
          <p:nvPr/>
        </p:nvSpPr>
        <p:spPr>
          <a:xfrm>
            <a:off x="3814763" y="1919510"/>
            <a:ext cx="5292386" cy="4524315"/>
          </a:xfrm>
          <a:prstGeom prst="rect">
            <a:avLst/>
          </a:prstGeom>
          <a:noFill/>
        </p:spPr>
        <p:txBody>
          <a:bodyPr wrap="square" rtlCol="0">
            <a:spAutoFit/>
          </a:bodyPr>
          <a:lstStyle/>
          <a:p>
            <a:r>
              <a:rPr lang="en-US" sz="2400"/>
              <a:t>“So if you look, again, if you look at the, the most recent inflation report, what you see is that it came in significantly higher than expected. But essentially all of the overshoot can be tied to a handful of categories… And each of those has a story attached to it that is—that </a:t>
            </a:r>
            <a:r>
              <a:rPr lang="en-US" sz="2400" b="1">
                <a:solidFill>
                  <a:srgbClr val="FF0000"/>
                </a:solidFill>
              </a:rPr>
              <a:t>is really about the reopening of the economy</a:t>
            </a:r>
            <a:r>
              <a:rPr lang="en-US" sz="2400"/>
              <a:t>.”</a:t>
            </a:r>
          </a:p>
          <a:p>
            <a:r>
              <a:rPr lang="en-US" sz="2400"/>
              <a:t>--Jerome Powell</a:t>
            </a:r>
          </a:p>
          <a:p>
            <a:r>
              <a:rPr lang="en-US" sz="2400"/>
              <a:t>July 28, 2021</a:t>
            </a:r>
          </a:p>
        </p:txBody>
      </p:sp>
      <p:pic>
        <p:nvPicPr>
          <p:cNvPr id="1028" name="Picture 4" descr="Photo of Jerome H. Powell ">
            <a:extLst>
              <a:ext uri="{FF2B5EF4-FFF2-40B4-BE49-F238E27FC236}">
                <a16:creationId xmlns:a16="http://schemas.microsoft.com/office/drawing/2014/main" id="{2BDBE443-3D67-4CA0-861D-35DE1D8F95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628" y="2130966"/>
            <a:ext cx="2626341" cy="3581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646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 y="457200"/>
            <a:ext cx="8970264" cy="1143000"/>
          </a:xfrm>
        </p:spPr>
        <p:txBody>
          <a:bodyPr>
            <a:noAutofit/>
          </a:bodyPr>
          <a:lstStyle/>
          <a:p>
            <a:r>
              <a:rPr lang="en-US" sz="3000" dirty="0">
                <a:solidFill>
                  <a:srgbClr val="A71930"/>
                </a:solidFill>
              </a:rPr>
              <a:t>Inflation is running at the fastest pace in decades</a:t>
            </a:r>
          </a:p>
        </p:txBody>
      </p:sp>
      <p:sp>
        <p:nvSpPr>
          <p:cNvPr id="3" name="TextBox 2">
            <a:extLst>
              <a:ext uri="{FF2B5EF4-FFF2-40B4-BE49-F238E27FC236}">
                <a16:creationId xmlns:a16="http://schemas.microsoft.com/office/drawing/2014/main" id="{3D691B94-EA3D-4708-B869-EC66561A1A04}"/>
              </a:ext>
            </a:extLst>
          </p:cNvPr>
          <p:cNvSpPr txBox="1"/>
          <p:nvPr/>
        </p:nvSpPr>
        <p:spPr>
          <a:xfrm>
            <a:off x="0" y="6642556"/>
            <a:ext cx="9144000" cy="215444"/>
          </a:xfrm>
          <a:prstGeom prst="rect">
            <a:avLst/>
          </a:prstGeom>
          <a:noFill/>
        </p:spPr>
        <p:txBody>
          <a:bodyPr wrap="square" rtlCol="0">
            <a:spAutoFit/>
          </a:bodyPr>
          <a:lstStyle/>
          <a:p>
            <a:r>
              <a:rPr lang="en-US" sz="800" b="0" baseline="0" dirty="0">
                <a:latin typeface="Arial" panose="020B0604020202020204" pitchFamily="34" charset="0"/>
                <a:cs typeface="Arial" panose="020B0604020202020204" pitchFamily="34" charset="0"/>
              </a:rPr>
              <a:t>Source: </a:t>
            </a:r>
            <a:r>
              <a:rPr lang="en-US" sz="800" dirty="0">
                <a:latin typeface="Arial" panose="020B0604020202020204" pitchFamily="34" charset="0"/>
                <a:cs typeface="Arial" panose="020B0604020202020204" pitchFamily="34" charset="0"/>
              </a:rPr>
              <a:t>Bureau of Labor Statistics; Macrobond.</a:t>
            </a:r>
            <a:endParaRPr lang="en-US" sz="800" b="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A7FEF62-6ACA-4C48-8C81-CD57E788545C}"/>
              </a:ext>
            </a:extLst>
          </p:cNvPr>
          <p:cNvPicPr>
            <a:picLocks noChangeAspect="1"/>
          </p:cNvPicPr>
          <p:nvPr/>
        </p:nvPicPr>
        <p:blipFill>
          <a:blip r:embed="rId3"/>
          <a:stretch>
            <a:fillRect/>
          </a:stretch>
        </p:blipFill>
        <p:spPr>
          <a:xfrm>
            <a:off x="1420256" y="1600200"/>
            <a:ext cx="6303488" cy="4768224"/>
          </a:xfrm>
          <a:prstGeom prst="rect">
            <a:avLst/>
          </a:prstGeom>
        </p:spPr>
      </p:pic>
      <p:pic>
        <p:nvPicPr>
          <p:cNvPr id="8" name="Picture 7">
            <a:extLst>
              <a:ext uri="{FF2B5EF4-FFF2-40B4-BE49-F238E27FC236}">
                <a16:creationId xmlns:a16="http://schemas.microsoft.com/office/drawing/2014/main" id="{9F5D881A-375D-4018-BD37-2D5E3B99A145}"/>
              </a:ext>
            </a:extLst>
          </p:cNvPr>
          <p:cNvPicPr>
            <a:picLocks noChangeAspect="1"/>
          </p:cNvPicPr>
          <p:nvPr/>
        </p:nvPicPr>
        <p:blipFill>
          <a:blip r:embed="rId4"/>
          <a:stretch>
            <a:fillRect/>
          </a:stretch>
        </p:blipFill>
        <p:spPr>
          <a:xfrm>
            <a:off x="1434648" y="1600200"/>
            <a:ext cx="6274705" cy="4747087"/>
          </a:xfrm>
          <a:prstGeom prst="rect">
            <a:avLst/>
          </a:prstGeom>
        </p:spPr>
      </p:pic>
    </p:spTree>
    <p:extLst>
      <p:ext uri="{BB962C8B-B14F-4D97-AF65-F5344CB8AC3E}">
        <p14:creationId xmlns:p14="http://schemas.microsoft.com/office/powerpoint/2010/main" val="123050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 y="457200"/>
            <a:ext cx="8970264" cy="1143000"/>
          </a:xfrm>
        </p:spPr>
        <p:txBody>
          <a:bodyPr>
            <a:noAutofit/>
          </a:bodyPr>
          <a:lstStyle/>
          <a:p>
            <a:r>
              <a:rPr lang="en-US">
                <a:solidFill>
                  <a:srgbClr val="A71930"/>
                </a:solidFill>
              </a:rPr>
              <a:t>If anything, seems to be negative relationship between virus and inflation</a:t>
            </a:r>
            <a:endParaRPr lang="en-US" sz="3000">
              <a:solidFill>
                <a:srgbClr val="A71930"/>
              </a:solidFill>
            </a:endParaRPr>
          </a:p>
        </p:txBody>
      </p:sp>
      <p:sp>
        <p:nvSpPr>
          <p:cNvPr id="4" name="TextBox 3">
            <a:extLst>
              <a:ext uri="{FF2B5EF4-FFF2-40B4-BE49-F238E27FC236}">
                <a16:creationId xmlns:a16="http://schemas.microsoft.com/office/drawing/2014/main" id="{A94ED51A-C38C-4CCB-AB45-1F21708108F5}"/>
              </a:ext>
            </a:extLst>
          </p:cNvPr>
          <p:cNvSpPr txBox="1"/>
          <p:nvPr/>
        </p:nvSpPr>
        <p:spPr>
          <a:xfrm>
            <a:off x="0" y="6629909"/>
            <a:ext cx="9144000" cy="230832"/>
          </a:xfrm>
          <a:prstGeom prst="rect">
            <a:avLst/>
          </a:prstGeom>
          <a:noFill/>
        </p:spPr>
        <p:txBody>
          <a:bodyPr wrap="square" rtlCol="0">
            <a:spAutoFit/>
          </a:bodyPr>
          <a:lstStyle/>
          <a:p>
            <a:r>
              <a:rPr lang="en-US" sz="900">
                <a:latin typeface="Arial" panose="020B0604020202020204" pitchFamily="34" charset="0"/>
                <a:cs typeface="Arial" panose="020B0604020202020204" pitchFamily="34" charset="0"/>
              </a:rPr>
              <a:t>Source: Bureau of Labor Statistics; Our World in Data; Macrobond; author's calculations.</a:t>
            </a:r>
          </a:p>
        </p:txBody>
      </p:sp>
      <p:pic>
        <p:nvPicPr>
          <p:cNvPr id="5" name="Picture 4">
            <a:extLst>
              <a:ext uri="{FF2B5EF4-FFF2-40B4-BE49-F238E27FC236}">
                <a16:creationId xmlns:a16="http://schemas.microsoft.com/office/drawing/2014/main" id="{9EA324A1-80C0-4240-9666-0FCB845CCFF7}"/>
              </a:ext>
            </a:extLst>
          </p:cNvPr>
          <p:cNvPicPr>
            <a:picLocks noChangeAspect="1"/>
          </p:cNvPicPr>
          <p:nvPr/>
        </p:nvPicPr>
        <p:blipFill>
          <a:blip r:embed="rId3"/>
          <a:stretch>
            <a:fillRect/>
          </a:stretch>
        </p:blipFill>
        <p:spPr>
          <a:xfrm>
            <a:off x="1420256" y="1600200"/>
            <a:ext cx="6303488" cy="4761006"/>
          </a:xfrm>
          <a:prstGeom prst="rect">
            <a:avLst/>
          </a:prstGeom>
        </p:spPr>
      </p:pic>
    </p:spTree>
    <p:extLst>
      <p:ext uri="{BB962C8B-B14F-4D97-AF65-F5344CB8AC3E}">
        <p14:creationId xmlns:p14="http://schemas.microsoft.com/office/powerpoint/2010/main" val="2151398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 y="457200"/>
            <a:ext cx="8970264" cy="1143000"/>
          </a:xfrm>
        </p:spPr>
        <p:txBody>
          <a:bodyPr>
            <a:noAutofit/>
          </a:bodyPr>
          <a:lstStyle/>
          <a:p>
            <a:r>
              <a:rPr lang="en-US" sz="3000">
                <a:solidFill>
                  <a:srgbClr val="A71930"/>
                </a:solidFill>
              </a:rPr>
              <a:t>My own impression: Delta more likely slowed inflation than increased it</a:t>
            </a:r>
          </a:p>
        </p:txBody>
      </p:sp>
      <p:sp>
        <p:nvSpPr>
          <p:cNvPr id="8" name="TextBox 7">
            <a:extLst>
              <a:ext uri="{FF2B5EF4-FFF2-40B4-BE49-F238E27FC236}">
                <a16:creationId xmlns:a16="http://schemas.microsoft.com/office/drawing/2014/main" id="{43C1B389-EB93-4643-A677-F85A0BCB40AB}"/>
              </a:ext>
            </a:extLst>
          </p:cNvPr>
          <p:cNvSpPr txBox="1"/>
          <p:nvPr/>
        </p:nvSpPr>
        <p:spPr>
          <a:xfrm>
            <a:off x="338703" y="1772914"/>
            <a:ext cx="8466593" cy="4893647"/>
          </a:xfrm>
          <a:prstGeom prst="rect">
            <a:avLst/>
          </a:prstGeom>
          <a:noFill/>
        </p:spPr>
        <p:txBody>
          <a:bodyPr wrap="square" rtlCol="0">
            <a:spAutoFit/>
          </a:bodyPr>
          <a:lstStyle/>
          <a:p>
            <a:r>
              <a:rPr lang="en-US" sz="2400"/>
              <a:t>Delta raised goods inflation and lowered services inflation.</a:t>
            </a:r>
          </a:p>
          <a:p>
            <a:endParaRPr lang="en-US" sz="2400"/>
          </a:p>
          <a:p>
            <a:r>
              <a:rPr lang="en-US" sz="2400"/>
              <a:t>The net is ambiguous.</a:t>
            </a:r>
          </a:p>
          <a:p>
            <a:endParaRPr lang="en-US" sz="2400"/>
          </a:p>
          <a:p>
            <a:r>
              <a:rPr lang="en-US" sz="2400"/>
              <a:t>But more likely it lowered inflation:</a:t>
            </a:r>
          </a:p>
          <a:p>
            <a:pPr marL="1028700" lvl="1" indent="-571500">
              <a:buFont typeface="Courier New" panose="02070309020205020404" pitchFamily="49" charset="0"/>
              <a:buChar char="o"/>
            </a:pPr>
            <a:r>
              <a:rPr lang="en-US" sz="2400"/>
              <a:t>That’s what happened in the initial 2020 wave</a:t>
            </a:r>
          </a:p>
          <a:p>
            <a:pPr marL="1028700" lvl="1" indent="-571500">
              <a:buFont typeface="Courier New" panose="02070309020205020404" pitchFamily="49" charset="0"/>
              <a:buChar char="o"/>
            </a:pPr>
            <a:r>
              <a:rPr lang="en-US" sz="2400"/>
              <a:t>Was the </a:t>
            </a:r>
            <a:r>
              <a:rPr lang="en-US" sz="2400" i="1"/>
              <a:t>ex-ante</a:t>
            </a:r>
            <a:r>
              <a:rPr lang="en-US" sz="2400"/>
              <a:t> analysis as Delta emerged</a:t>
            </a:r>
          </a:p>
          <a:p>
            <a:pPr marL="1028700" lvl="1" indent="-571500">
              <a:buFont typeface="Courier New" panose="02070309020205020404" pitchFamily="49" charset="0"/>
              <a:buChar char="o"/>
            </a:pPr>
            <a:r>
              <a:rPr lang="en-US" sz="2400"/>
              <a:t>Services prices 5X as important as goods prices</a:t>
            </a:r>
          </a:p>
          <a:p>
            <a:pPr marL="1028700" lvl="1" indent="-571500">
              <a:buFont typeface="Courier New" panose="02070309020205020404" pitchFamily="49" charset="0"/>
              <a:buChar char="o"/>
            </a:pPr>
            <a:r>
              <a:rPr lang="en-US" sz="2400"/>
              <a:t>Gasoline prices very sensitive to virus</a:t>
            </a:r>
          </a:p>
          <a:p>
            <a:pPr marL="1028700" lvl="1" indent="-571500">
              <a:buFont typeface="Courier New" panose="02070309020205020404" pitchFamily="49" charset="0"/>
              <a:buChar char="o"/>
            </a:pPr>
            <a:r>
              <a:rPr lang="en-US" sz="2400"/>
              <a:t>Omicron event study on TIPS market predicted this</a:t>
            </a:r>
          </a:p>
          <a:p>
            <a:pPr lvl="1"/>
            <a:endParaRPr lang="en-US" sz="2400"/>
          </a:p>
          <a:p>
            <a:pPr marL="9525" lvl="1"/>
            <a:r>
              <a:rPr lang="en-US" sz="2400"/>
              <a:t>Regardless, likely not a very large positive or negative for inflation.</a:t>
            </a:r>
          </a:p>
        </p:txBody>
      </p:sp>
    </p:spTree>
    <p:extLst>
      <p:ext uri="{BB962C8B-B14F-4D97-AF65-F5344CB8AC3E}">
        <p14:creationId xmlns:p14="http://schemas.microsoft.com/office/powerpoint/2010/main" val="3919488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00180E7-A483-4BD5-B222-26499B99F71A}"/>
              </a:ext>
            </a:extLst>
          </p:cNvPr>
          <p:cNvPicPr>
            <a:picLocks noChangeAspect="1"/>
          </p:cNvPicPr>
          <p:nvPr/>
        </p:nvPicPr>
        <p:blipFill>
          <a:blip r:embed="rId3"/>
          <a:stretch>
            <a:fillRect/>
          </a:stretch>
        </p:blipFill>
        <p:spPr>
          <a:xfrm>
            <a:off x="0" y="1801560"/>
            <a:ext cx="4572000" cy="3428049"/>
          </a:xfrm>
          <a:prstGeom prst="rect">
            <a:avLst/>
          </a:prstGeom>
        </p:spPr>
      </p:pic>
      <p:pic>
        <p:nvPicPr>
          <p:cNvPr id="7" name="Picture 6">
            <a:extLst>
              <a:ext uri="{FF2B5EF4-FFF2-40B4-BE49-F238E27FC236}">
                <a16:creationId xmlns:a16="http://schemas.microsoft.com/office/drawing/2014/main" id="{4BADA9D4-4B39-4194-B14F-F4B3435C2860}"/>
              </a:ext>
            </a:extLst>
          </p:cNvPr>
          <p:cNvPicPr>
            <a:picLocks noChangeAspect="1"/>
          </p:cNvPicPr>
          <p:nvPr/>
        </p:nvPicPr>
        <p:blipFill>
          <a:blip r:embed="rId4"/>
          <a:stretch>
            <a:fillRect/>
          </a:stretch>
        </p:blipFill>
        <p:spPr>
          <a:xfrm>
            <a:off x="4572000" y="1801560"/>
            <a:ext cx="4572000" cy="3385475"/>
          </a:xfrm>
          <a:prstGeom prst="rect">
            <a:avLst/>
          </a:prstGeom>
        </p:spPr>
      </p:pic>
      <p:sp>
        <p:nvSpPr>
          <p:cNvPr id="2" name="Title 1"/>
          <p:cNvSpPr>
            <a:spLocks noGrp="1"/>
          </p:cNvSpPr>
          <p:nvPr>
            <p:ph type="title"/>
          </p:nvPr>
        </p:nvSpPr>
        <p:spPr>
          <a:xfrm>
            <a:off x="86868" y="457200"/>
            <a:ext cx="8970264" cy="1143000"/>
          </a:xfrm>
        </p:spPr>
        <p:txBody>
          <a:bodyPr>
            <a:noAutofit/>
          </a:bodyPr>
          <a:lstStyle/>
          <a:p>
            <a:r>
              <a:rPr lang="en-US" sz="3000" u="sng">
                <a:solidFill>
                  <a:srgbClr val="A71930"/>
                </a:solidFill>
              </a:rPr>
              <a:t>1. Developments we didn’t (or couldn’t) expect</a:t>
            </a:r>
            <a:r>
              <a:rPr lang="en-US" sz="3000">
                <a:solidFill>
                  <a:srgbClr val="A71930"/>
                </a:solidFill>
              </a:rPr>
              <a:t>: </a:t>
            </a:r>
            <a:br>
              <a:rPr lang="en-US" sz="3000">
                <a:solidFill>
                  <a:srgbClr val="A71930"/>
                </a:solidFill>
              </a:rPr>
            </a:br>
            <a:r>
              <a:rPr lang="en-US" sz="3000">
                <a:solidFill>
                  <a:srgbClr val="A71930"/>
                </a:solidFill>
              </a:rPr>
              <a:t>B. Shift of consumption fr</a:t>
            </a:r>
            <a:r>
              <a:rPr lang="en-US">
                <a:solidFill>
                  <a:srgbClr val="A71930"/>
                </a:solidFill>
              </a:rPr>
              <a:t>om services to goods</a:t>
            </a:r>
            <a:endParaRPr lang="en-US" sz="3000">
              <a:solidFill>
                <a:srgbClr val="A71930"/>
              </a:solidFill>
            </a:endParaRPr>
          </a:p>
        </p:txBody>
      </p:sp>
      <p:sp>
        <p:nvSpPr>
          <p:cNvPr id="8" name="TextBox 7">
            <a:extLst>
              <a:ext uri="{FF2B5EF4-FFF2-40B4-BE49-F238E27FC236}">
                <a16:creationId xmlns:a16="http://schemas.microsoft.com/office/drawing/2014/main" id="{D823A24B-AD4C-554E-AC2A-A767FFF9F46F}"/>
              </a:ext>
            </a:extLst>
          </p:cNvPr>
          <p:cNvSpPr txBox="1"/>
          <p:nvPr/>
        </p:nvSpPr>
        <p:spPr>
          <a:xfrm>
            <a:off x="338703" y="4990595"/>
            <a:ext cx="8466593" cy="1446550"/>
          </a:xfrm>
          <a:prstGeom prst="rect">
            <a:avLst/>
          </a:prstGeom>
          <a:noFill/>
        </p:spPr>
        <p:txBody>
          <a:bodyPr wrap="square" rtlCol="0">
            <a:spAutoFit/>
          </a:bodyPr>
          <a:lstStyle/>
          <a:p>
            <a:r>
              <a:rPr lang="en-US" sz="2200" i="1">
                <a:solidFill>
                  <a:srgbClr val="FF0000"/>
                </a:solidFill>
              </a:rPr>
              <a:t>Likely caused some temporary elevation of inflation but: (1) much of higher goods consumption appears to be due to stimulus checks not a COVID taste shock and (2) only higher inflation to the degree goods supply is more inelastic than services supply.</a:t>
            </a:r>
          </a:p>
        </p:txBody>
      </p:sp>
      <p:sp>
        <p:nvSpPr>
          <p:cNvPr id="4" name="TextBox 3">
            <a:extLst>
              <a:ext uri="{FF2B5EF4-FFF2-40B4-BE49-F238E27FC236}">
                <a16:creationId xmlns:a16="http://schemas.microsoft.com/office/drawing/2014/main" id="{9BF0FA72-C7E0-4A56-948F-E70C706E3FA2}"/>
              </a:ext>
            </a:extLst>
          </p:cNvPr>
          <p:cNvSpPr txBox="1"/>
          <p:nvPr/>
        </p:nvSpPr>
        <p:spPr>
          <a:xfrm>
            <a:off x="0" y="6488668"/>
            <a:ext cx="9144000" cy="369332"/>
          </a:xfrm>
          <a:prstGeom prst="rect">
            <a:avLst/>
          </a:prstGeom>
          <a:noFill/>
        </p:spPr>
        <p:txBody>
          <a:bodyPr wrap="square" rtlCol="0">
            <a:spAutoFit/>
          </a:bodyPr>
          <a:lstStyle/>
          <a:p>
            <a:r>
              <a:rPr lang="en-US" sz="900">
                <a:latin typeface="Arial" panose="020B0604020202020204" pitchFamily="34" charset="0"/>
                <a:cs typeface="Arial" panose="020B0604020202020204" pitchFamily="34" charset="0"/>
              </a:rPr>
              <a:t>Note: Pre-pandemic trend based on log-linear regression for Jan-18 to Dec-19. </a:t>
            </a:r>
          </a:p>
          <a:p>
            <a:r>
              <a:rPr lang="en-US" sz="900">
                <a:latin typeface="Arial" panose="020B0604020202020204" pitchFamily="34" charset="0"/>
                <a:cs typeface="Arial" panose="020B0604020202020204" pitchFamily="34" charset="0"/>
              </a:rPr>
              <a:t>Source: Bureau of Economic Analysis; Macrobond; author's calculations.</a:t>
            </a:r>
          </a:p>
        </p:txBody>
      </p:sp>
    </p:spTree>
    <p:extLst>
      <p:ext uri="{BB962C8B-B14F-4D97-AF65-F5344CB8AC3E}">
        <p14:creationId xmlns:p14="http://schemas.microsoft.com/office/powerpoint/2010/main" val="176077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 y="457200"/>
            <a:ext cx="8970264" cy="1143000"/>
          </a:xfrm>
        </p:spPr>
        <p:txBody>
          <a:bodyPr>
            <a:noAutofit/>
          </a:bodyPr>
          <a:lstStyle/>
          <a:p>
            <a:r>
              <a:rPr lang="en-US" sz="3000" u="sng">
                <a:solidFill>
                  <a:srgbClr val="A71930"/>
                </a:solidFill>
              </a:rPr>
              <a:t>1. Developments we didn’t (or couldn’t) expect</a:t>
            </a:r>
            <a:r>
              <a:rPr lang="en-US" sz="3000">
                <a:solidFill>
                  <a:srgbClr val="A71930"/>
                </a:solidFill>
              </a:rPr>
              <a:t>: </a:t>
            </a:r>
            <a:br>
              <a:rPr lang="en-US" sz="3000">
                <a:solidFill>
                  <a:srgbClr val="A71930"/>
                </a:solidFill>
              </a:rPr>
            </a:br>
            <a:r>
              <a:rPr lang="en-US">
                <a:solidFill>
                  <a:srgbClr val="A71930"/>
                </a:solidFill>
              </a:rPr>
              <a:t>C</a:t>
            </a:r>
            <a:r>
              <a:rPr lang="en-US" sz="3000">
                <a:solidFill>
                  <a:srgbClr val="A71930"/>
                </a:solidFill>
              </a:rPr>
              <a:t>. Supply chains</a:t>
            </a:r>
          </a:p>
        </p:txBody>
      </p:sp>
      <p:sp>
        <p:nvSpPr>
          <p:cNvPr id="5" name="TextBox 4">
            <a:extLst>
              <a:ext uri="{FF2B5EF4-FFF2-40B4-BE49-F238E27FC236}">
                <a16:creationId xmlns:a16="http://schemas.microsoft.com/office/drawing/2014/main" id="{6332D470-3AD2-BA46-B88B-90396DE434A8}"/>
              </a:ext>
            </a:extLst>
          </p:cNvPr>
          <p:cNvSpPr txBox="1"/>
          <p:nvPr/>
        </p:nvSpPr>
        <p:spPr>
          <a:xfrm>
            <a:off x="0" y="6629909"/>
            <a:ext cx="9144000" cy="230832"/>
          </a:xfrm>
          <a:prstGeom prst="rect">
            <a:avLst/>
          </a:prstGeom>
          <a:noFill/>
        </p:spPr>
        <p:txBody>
          <a:bodyPr wrap="square" rtlCol="0">
            <a:spAutoFit/>
          </a:bodyPr>
          <a:lstStyle/>
          <a:p>
            <a:r>
              <a:rPr lang="en-US" sz="900">
                <a:latin typeface="Arial" panose="020B0604020202020204" pitchFamily="34" charset="0"/>
                <a:cs typeface="Arial" panose="020B0604020202020204" pitchFamily="34" charset="0"/>
              </a:rPr>
              <a:t>Source: CNBC; The New York Times; Bloomberg.</a:t>
            </a:r>
          </a:p>
        </p:txBody>
      </p:sp>
      <p:pic>
        <p:nvPicPr>
          <p:cNvPr id="9" name="Picture 8">
            <a:extLst>
              <a:ext uri="{FF2B5EF4-FFF2-40B4-BE49-F238E27FC236}">
                <a16:creationId xmlns:a16="http://schemas.microsoft.com/office/drawing/2014/main" id="{8C56D767-AEB1-44A7-AF75-99163A0DD79A}"/>
              </a:ext>
            </a:extLst>
          </p:cNvPr>
          <p:cNvPicPr>
            <a:picLocks noChangeAspect="1"/>
          </p:cNvPicPr>
          <p:nvPr/>
        </p:nvPicPr>
        <p:blipFill>
          <a:blip r:embed="rId3"/>
          <a:stretch>
            <a:fillRect/>
          </a:stretch>
        </p:blipFill>
        <p:spPr>
          <a:xfrm>
            <a:off x="86868" y="1849133"/>
            <a:ext cx="5809397" cy="1891202"/>
          </a:xfrm>
          <a:prstGeom prst="rect">
            <a:avLst/>
          </a:prstGeom>
        </p:spPr>
      </p:pic>
      <p:pic>
        <p:nvPicPr>
          <p:cNvPr id="10" name="Picture 9">
            <a:extLst>
              <a:ext uri="{FF2B5EF4-FFF2-40B4-BE49-F238E27FC236}">
                <a16:creationId xmlns:a16="http://schemas.microsoft.com/office/drawing/2014/main" id="{057F5D2F-CEC7-4386-A496-E82DB2327214}"/>
              </a:ext>
            </a:extLst>
          </p:cNvPr>
          <p:cNvPicPr>
            <a:picLocks noChangeAspect="1"/>
          </p:cNvPicPr>
          <p:nvPr/>
        </p:nvPicPr>
        <p:blipFill>
          <a:blip r:embed="rId4"/>
          <a:stretch>
            <a:fillRect/>
          </a:stretch>
        </p:blipFill>
        <p:spPr>
          <a:xfrm>
            <a:off x="3279581" y="2788769"/>
            <a:ext cx="5777551" cy="1717217"/>
          </a:xfrm>
          <a:prstGeom prst="rect">
            <a:avLst/>
          </a:prstGeom>
        </p:spPr>
      </p:pic>
      <p:pic>
        <p:nvPicPr>
          <p:cNvPr id="12" name="Picture 11">
            <a:extLst>
              <a:ext uri="{FF2B5EF4-FFF2-40B4-BE49-F238E27FC236}">
                <a16:creationId xmlns:a16="http://schemas.microsoft.com/office/drawing/2014/main" id="{D486918A-1A28-4933-ABE5-CF66248910B7}"/>
              </a:ext>
            </a:extLst>
          </p:cNvPr>
          <p:cNvPicPr>
            <a:picLocks noChangeAspect="1"/>
          </p:cNvPicPr>
          <p:nvPr/>
        </p:nvPicPr>
        <p:blipFill>
          <a:blip r:embed="rId5"/>
          <a:stretch>
            <a:fillRect/>
          </a:stretch>
        </p:blipFill>
        <p:spPr>
          <a:xfrm>
            <a:off x="45495" y="4409923"/>
            <a:ext cx="5777552" cy="1395086"/>
          </a:xfrm>
          <a:prstGeom prst="rect">
            <a:avLst/>
          </a:prstGeom>
        </p:spPr>
      </p:pic>
    </p:spTree>
    <p:extLst>
      <p:ext uri="{BB962C8B-B14F-4D97-AF65-F5344CB8AC3E}">
        <p14:creationId xmlns:p14="http://schemas.microsoft.com/office/powerpoint/2010/main" val="2912664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 y="457200"/>
            <a:ext cx="8970264" cy="1143000"/>
          </a:xfrm>
        </p:spPr>
        <p:txBody>
          <a:bodyPr>
            <a:noAutofit/>
          </a:bodyPr>
          <a:lstStyle/>
          <a:p>
            <a:r>
              <a:rPr lang="en-US" sz="3000">
                <a:solidFill>
                  <a:srgbClr val="A71930"/>
                </a:solidFill>
              </a:rPr>
              <a:t>But supply generally increased—really is more of a demand shock than a supply shock</a:t>
            </a:r>
          </a:p>
        </p:txBody>
      </p:sp>
      <p:sp>
        <p:nvSpPr>
          <p:cNvPr id="5" name="TextBox 4">
            <a:extLst>
              <a:ext uri="{FF2B5EF4-FFF2-40B4-BE49-F238E27FC236}">
                <a16:creationId xmlns:a16="http://schemas.microsoft.com/office/drawing/2014/main" id="{6332D470-3AD2-BA46-B88B-90396DE434A8}"/>
              </a:ext>
            </a:extLst>
          </p:cNvPr>
          <p:cNvSpPr txBox="1"/>
          <p:nvPr/>
        </p:nvSpPr>
        <p:spPr>
          <a:xfrm>
            <a:off x="0" y="6488668"/>
            <a:ext cx="9144000" cy="369332"/>
          </a:xfrm>
          <a:prstGeom prst="rect">
            <a:avLst/>
          </a:prstGeom>
          <a:noFill/>
        </p:spPr>
        <p:txBody>
          <a:bodyPr wrap="square" rtlCol="0">
            <a:spAutoFit/>
          </a:bodyPr>
          <a:lstStyle/>
          <a:p>
            <a:r>
              <a:rPr lang="en-US" sz="900">
                <a:latin typeface="Arial" panose="020B0604020202020204" pitchFamily="34" charset="0"/>
                <a:cs typeface="Arial" panose="020B0604020202020204" pitchFamily="34" charset="0"/>
              </a:rPr>
              <a:t>Note: Full and empty container imports for Ports of Los Angeles, Long Beach, New York &amp; New Jersey, Savannah, and Seattle &amp; Tacoma. </a:t>
            </a:r>
          </a:p>
          <a:p>
            <a:r>
              <a:rPr lang="en-US" sz="900">
                <a:latin typeface="Arial" panose="020B0604020202020204" pitchFamily="34" charset="0"/>
                <a:cs typeface="Arial" panose="020B0604020202020204" pitchFamily="34" charset="0"/>
              </a:rPr>
              <a:t>Source: Ports authorities; Macrobond; author's calculations.</a:t>
            </a:r>
          </a:p>
        </p:txBody>
      </p:sp>
      <p:pic>
        <p:nvPicPr>
          <p:cNvPr id="1028" name="Picture 4" descr="Image">
            <a:extLst>
              <a:ext uri="{FF2B5EF4-FFF2-40B4-BE49-F238E27FC236}">
                <a16:creationId xmlns:a16="http://schemas.microsoft.com/office/drawing/2014/main" id="{9245B30A-0EF0-4F42-8D82-093CF60B2E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9440" y="2139949"/>
            <a:ext cx="4375944"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8F19958-3879-49D4-999E-8DF14FFAABBD}"/>
              </a:ext>
            </a:extLst>
          </p:cNvPr>
          <p:cNvPicPr>
            <a:picLocks noChangeAspect="1"/>
          </p:cNvPicPr>
          <p:nvPr/>
        </p:nvPicPr>
        <p:blipFill>
          <a:blip r:embed="rId4"/>
          <a:stretch>
            <a:fillRect/>
          </a:stretch>
        </p:blipFill>
        <p:spPr>
          <a:xfrm>
            <a:off x="0" y="2194560"/>
            <a:ext cx="4572000" cy="3472670"/>
          </a:xfrm>
          <a:prstGeom prst="rect">
            <a:avLst/>
          </a:prstGeom>
        </p:spPr>
      </p:pic>
    </p:spTree>
    <p:extLst>
      <p:ext uri="{BB962C8B-B14F-4D97-AF65-F5344CB8AC3E}">
        <p14:creationId xmlns:p14="http://schemas.microsoft.com/office/powerpoint/2010/main" val="270221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 y="457200"/>
            <a:ext cx="8970264" cy="1143000"/>
          </a:xfrm>
        </p:spPr>
        <p:txBody>
          <a:bodyPr>
            <a:noAutofit/>
          </a:bodyPr>
          <a:lstStyle/>
          <a:p>
            <a:r>
              <a:rPr lang="en-US" sz="3000" u="sng">
                <a:solidFill>
                  <a:srgbClr val="A71930"/>
                </a:solidFill>
              </a:rPr>
              <a:t>1. Developments we didn’t (or couldn’t) expect</a:t>
            </a:r>
            <a:r>
              <a:rPr lang="en-US" sz="3000">
                <a:solidFill>
                  <a:srgbClr val="A71930"/>
                </a:solidFill>
              </a:rPr>
              <a:t>: </a:t>
            </a:r>
            <a:br>
              <a:rPr lang="en-US" sz="3000">
                <a:solidFill>
                  <a:srgbClr val="A71930"/>
                </a:solidFill>
              </a:rPr>
            </a:br>
            <a:r>
              <a:rPr lang="en-US">
                <a:solidFill>
                  <a:srgbClr val="A71930"/>
                </a:solidFill>
              </a:rPr>
              <a:t>D</a:t>
            </a:r>
            <a:r>
              <a:rPr lang="en-US" sz="3000">
                <a:solidFill>
                  <a:srgbClr val="A71930"/>
                </a:solidFill>
              </a:rPr>
              <a:t>. The “Great Resignation”</a:t>
            </a:r>
          </a:p>
        </p:txBody>
      </p:sp>
      <p:sp>
        <p:nvSpPr>
          <p:cNvPr id="7" name="TextBox 6">
            <a:extLst>
              <a:ext uri="{FF2B5EF4-FFF2-40B4-BE49-F238E27FC236}">
                <a16:creationId xmlns:a16="http://schemas.microsoft.com/office/drawing/2014/main" id="{A080BF56-FFFB-6A41-96B5-21C38EC1D221}"/>
              </a:ext>
            </a:extLst>
          </p:cNvPr>
          <p:cNvSpPr txBox="1"/>
          <p:nvPr/>
        </p:nvSpPr>
        <p:spPr>
          <a:xfrm>
            <a:off x="0" y="6515133"/>
            <a:ext cx="9144000" cy="338554"/>
          </a:xfrm>
          <a:prstGeom prst="rect">
            <a:avLst/>
          </a:prstGeom>
          <a:noFill/>
        </p:spPr>
        <p:txBody>
          <a:bodyPr wrap="square" rtlCol="0">
            <a:spAutoFit/>
          </a:bodyPr>
          <a:lstStyle/>
          <a:p>
            <a:r>
              <a:rPr lang="en-US" sz="800" b="0">
                <a:latin typeface="Arial" panose="020B0604020202020204" pitchFamily="34" charset="0"/>
                <a:cs typeface="Arial" panose="020B0604020202020204" pitchFamily="34" charset="0"/>
              </a:rPr>
              <a:t>Note: Gray lines depict paths in prior</a:t>
            </a:r>
            <a:r>
              <a:rPr lang="en-US" sz="800" b="0" baseline="0">
                <a:latin typeface="Arial" panose="020B0604020202020204" pitchFamily="34" charset="0"/>
                <a:cs typeface="Arial" panose="020B0604020202020204" pitchFamily="34" charset="0"/>
              </a:rPr>
              <a:t> recessions since 1948. </a:t>
            </a:r>
          </a:p>
          <a:p>
            <a:r>
              <a:rPr lang="en-US" sz="800" b="0">
                <a:latin typeface="Arial" panose="020B0604020202020204" pitchFamily="34" charset="0"/>
                <a:cs typeface="Arial" panose="020B0604020202020204" pitchFamily="34" charset="0"/>
              </a:rPr>
              <a:t>Source: Bureau</a:t>
            </a:r>
            <a:r>
              <a:rPr lang="en-US" sz="800" b="0" baseline="0">
                <a:latin typeface="Arial" panose="020B0604020202020204" pitchFamily="34" charset="0"/>
                <a:cs typeface="Arial" panose="020B0604020202020204" pitchFamily="34" charset="0"/>
              </a:rPr>
              <a:t> of Labor Statistics via Macrobond; Dynan and Powell (2022).</a:t>
            </a:r>
            <a:endParaRPr lang="en-US" sz="800" b="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96D8C211-3B14-CE4D-BA98-490F9BD93988}"/>
              </a:ext>
            </a:extLst>
          </p:cNvPr>
          <p:cNvPicPr>
            <a:picLocks noChangeAspect="1"/>
          </p:cNvPicPr>
          <p:nvPr/>
        </p:nvPicPr>
        <p:blipFill>
          <a:blip r:embed="rId3"/>
          <a:stretch>
            <a:fillRect/>
          </a:stretch>
        </p:blipFill>
        <p:spPr>
          <a:xfrm>
            <a:off x="0" y="1714262"/>
            <a:ext cx="4572000" cy="3428049"/>
          </a:xfrm>
          <a:prstGeom prst="rect">
            <a:avLst/>
          </a:prstGeom>
        </p:spPr>
      </p:pic>
      <p:pic>
        <p:nvPicPr>
          <p:cNvPr id="11" name="Picture 10">
            <a:extLst>
              <a:ext uri="{FF2B5EF4-FFF2-40B4-BE49-F238E27FC236}">
                <a16:creationId xmlns:a16="http://schemas.microsoft.com/office/drawing/2014/main" id="{1ECBAED5-B723-C148-BA5B-DB922E9B9BEF}"/>
              </a:ext>
            </a:extLst>
          </p:cNvPr>
          <p:cNvPicPr>
            <a:picLocks noChangeAspect="1"/>
          </p:cNvPicPr>
          <p:nvPr/>
        </p:nvPicPr>
        <p:blipFill>
          <a:blip r:embed="rId4"/>
          <a:stretch>
            <a:fillRect/>
          </a:stretch>
        </p:blipFill>
        <p:spPr>
          <a:xfrm>
            <a:off x="4572000" y="1714262"/>
            <a:ext cx="4572000" cy="3429476"/>
          </a:xfrm>
          <a:prstGeom prst="rect">
            <a:avLst/>
          </a:prstGeom>
        </p:spPr>
      </p:pic>
    </p:spTree>
    <p:extLst>
      <p:ext uri="{BB962C8B-B14F-4D97-AF65-F5344CB8AC3E}">
        <p14:creationId xmlns:p14="http://schemas.microsoft.com/office/powerpoint/2010/main" val="19661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 y="457200"/>
            <a:ext cx="8970264" cy="1143000"/>
          </a:xfrm>
        </p:spPr>
        <p:txBody>
          <a:bodyPr>
            <a:noAutofit/>
          </a:bodyPr>
          <a:lstStyle/>
          <a:p>
            <a:r>
              <a:rPr lang="en-US" sz="3000">
                <a:solidFill>
                  <a:srgbClr val="A71930"/>
                </a:solidFill>
              </a:rPr>
              <a:t>Possible ways to get more inflation</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F0CDFD1-41C1-C348-A4EB-A77EFD2E2562}"/>
                  </a:ext>
                </a:extLst>
              </p:cNvPr>
              <p:cNvSpPr txBox="1"/>
              <p:nvPr/>
            </p:nvSpPr>
            <p:spPr>
              <a:xfrm>
                <a:off x="256854" y="1469204"/>
                <a:ext cx="8630292" cy="4093428"/>
              </a:xfrm>
              <a:prstGeom prst="rect">
                <a:avLst/>
              </a:prstGeom>
              <a:noFill/>
            </p:spPr>
            <p:txBody>
              <a:bodyPr wrap="square" rtlCol="0">
                <a:spAutoFit/>
              </a:bodyPr>
              <a:lstStyle/>
              <a:p>
                <a:r>
                  <a:rPr lang="en-US" sz="2000" b="1" u="sng" dirty="0">
                    <a:solidFill>
                      <a:schemeClr val="bg1">
                        <a:lumMod val="75000"/>
                      </a:schemeClr>
                    </a:solidFill>
                    <a:latin typeface="Arial" panose="020B0604020202020204" pitchFamily="34" charset="0"/>
                    <a:ea typeface="Cambria Math" panose="02040503050406030204" pitchFamily="18" charset="0"/>
                    <a:cs typeface="Arial" panose="020B0604020202020204" pitchFamily="34" charset="0"/>
                  </a:rPr>
                  <a:t>1. Developments We Didn’t (or Couldn’t) Expect</a:t>
                </a:r>
              </a:p>
              <a:p>
                <a:endParaRPr lang="en-US" sz="2000" i="1" dirty="0">
                  <a:solidFill>
                    <a:schemeClr val="bg1">
                      <a:lumMod val="75000"/>
                    </a:schemeClr>
                  </a:solidFill>
                  <a:latin typeface="Arial" panose="020B0604020202020204" pitchFamily="34" charset="0"/>
                  <a:ea typeface="Cambria Math" panose="02040503050406030204" pitchFamily="18" charset="0"/>
                  <a:cs typeface="Arial" panose="020B0604020202020204" pitchFamily="34" charset="0"/>
                </a:endParaRPr>
              </a:p>
              <a:p>
                <a14:m>
                  <m:oMath xmlns:m="http://schemas.openxmlformats.org/officeDocument/2006/math">
                    <m:sSub>
                      <m:sSubPr>
                        <m:ctrlPr>
                          <a:rPr lang="en-US" sz="2000" i="1">
                            <a:solidFill>
                              <a:schemeClr val="bg1">
                                <a:lumMod val="75000"/>
                              </a:schemeClr>
                            </a:solidFill>
                            <a:latin typeface="Cambria Math" panose="02040503050406030204" pitchFamily="18" charset="0"/>
                            <a:ea typeface="Cambria Math" panose="02040503050406030204" pitchFamily="18" charset="0"/>
                          </a:rPr>
                        </m:ctrlPr>
                      </m:sSubPr>
                      <m:e>
                        <m:r>
                          <a:rPr lang="en-US" sz="2000" i="1" smtClean="0">
                            <a:solidFill>
                              <a:schemeClr val="bg1">
                                <a:lumMod val="75000"/>
                              </a:schemeClr>
                            </a:solidFill>
                            <a:latin typeface="Cambria Math" panose="02040503050406030204" pitchFamily="18" charset="0"/>
                            <a:ea typeface="Cambria Math" panose="02040503050406030204" pitchFamily="18" charset="0"/>
                          </a:rPr>
                          <m:t>𝜖</m:t>
                        </m:r>
                      </m:e>
                      <m:sub>
                        <m:r>
                          <a:rPr lang="en-US" sz="2000" i="1">
                            <a:solidFill>
                              <a:schemeClr val="bg1">
                                <a:lumMod val="75000"/>
                              </a:schemeClr>
                            </a:solidFill>
                            <a:latin typeface="Cambria Math" panose="02040503050406030204" pitchFamily="18" charset="0"/>
                            <a:ea typeface="Cambria Math" panose="02040503050406030204" pitchFamily="18" charset="0"/>
                          </a:rPr>
                          <m:t>𝑡</m:t>
                        </m:r>
                      </m:sub>
                    </m:sSub>
                  </m:oMath>
                </a14:m>
                <a:r>
                  <a:rPr lang="en-US" sz="2000" dirty="0">
                    <a:solidFill>
                      <a:schemeClr val="bg1">
                        <a:lumMod val="75000"/>
                      </a:schemeClr>
                    </a:solidFill>
                    <a:latin typeface="Arial" panose="020B0604020202020204" pitchFamily="34" charset="0"/>
                    <a:cs typeface="Arial" panose="020B0604020202020204" pitchFamily="34" charset="0"/>
                  </a:rPr>
                  <a:t> : Supply shock developments we didn’t or couldn’t expect.</a:t>
                </a:r>
              </a:p>
              <a:p>
                <a:endParaRPr lang="en-US" sz="2000" dirty="0">
                  <a:latin typeface="Arial" panose="020B0604020202020204" pitchFamily="34" charset="0"/>
                  <a:cs typeface="Arial" panose="020B0604020202020204" pitchFamily="34" charset="0"/>
                </a:endParaRPr>
              </a:p>
              <a:p>
                <a:r>
                  <a:rPr lang="en-US" sz="2000" b="1" u="sng" dirty="0">
                    <a:latin typeface="Arial" panose="020B0604020202020204" pitchFamily="34" charset="0"/>
                    <a:cs typeface="Arial" panose="020B0604020202020204" pitchFamily="34" charset="0"/>
                  </a:rPr>
                  <a:t>2. Tweaks to the Phillips Curve</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High </a:t>
                </a:r>
                <a14:m>
                  <m:oMath xmlns:m="http://schemas.openxmlformats.org/officeDocument/2006/math">
                    <m:r>
                      <a:rPr lang="en-US" sz="2000" i="1">
                        <a:latin typeface="Cambria Math" panose="02040503050406030204" pitchFamily="18" charset="0"/>
                        <a:ea typeface="Cambria Math" panose="02040503050406030204" pitchFamily="18" charset="0"/>
                        <a:cs typeface="Arial" panose="020B0604020202020204" pitchFamily="34" charset="0"/>
                      </a:rPr>
                      <m:t>𝜃</m:t>
                    </m:r>
                  </m:oMath>
                </a14:m>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14:m>
                  <m:oMath xmlns:m="http://schemas.openxmlformats.org/officeDocument/2006/math">
                    <m:sSubSup>
                      <m:sSubSupPr>
                        <m:ctrlPr>
                          <a:rPr lang="en-US" sz="2000" i="1" smtClean="0">
                            <a:latin typeface="Cambria Math" panose="02040503050406030204" pitchFamily="18" charset="0"/>
                            <a:ea typeface="Cambria Math" panose="02040503050406030204" pitchFamily="18" charset="0"/>
                          </a:rPr>
                        </m:ctrlPr>
                      </m:sSubSupPr>
                      <m:e>
                        <m:r>
                          <a:rPr lang="en-US" sz="2000" i="1">
                            <a:latin typeface="Cambria Math" panose="02040503050406030204" pitchFamily="18" charset="0"/>
                            <a:ea typeface="Cambria Math" panose="02040503050406030204" pitchFamily="18" charset="0"/>
                          </a:rPr>
                          <m:t>𝑢</m:t>
                        </m:r>
                      </m:e>
                      <m:sub>
                        <m:r>
                          <a:rPr lang="en-US" sz="2000" i="1">
                            <a:latin typeface="Cambria Math" panose="02040503050406030204" pitchFamily="18" charset="0"/>
                            <a:ea typeface="Cambria Math" panose="02040503050406030204" pitchFamily="18" charset="0"/>
                          </a:rPr>
                          <m:t>𝑡</m:t>
                        </m:r>
                      </m:sub>
                      <m:sup>
                        <m:r>
                          <a:rPr lang="en-US" sz="2000" i="1">
                            <a:latin typeface="Cambria Math" panose="02040503050406030204" pitchFamily="18" charset="0"/>
                            <a:ea typeface="Cambria Math" panose="02040503050406030204" pitchFamily="18" charset="0"/>
                          </a:rPr>
                          <m:t>∗</m:t>
                        </m:r>
                      </m:sup>
                    </m:sSubSup>
                  </m:oMath>
                </a14:m>
                <a:r>
                  <a:rPr lang="en-US" sz="2000" dirty="0">
                    <a:latin typeface="Arial" panose="020B0604020202020204" pitchFamily="34" charset="0"/>
                    <a:cs typeface="Arial" panose="020B0604020202020204" pitchFamily="34" charset="0"/>
                  </a:rPr>
                  <a:t> temporarily higher</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Nonlinear Phillips curve or </a:t>
                </a:r>
                <a14:m>
                  <m:oMath xmlns:m="http://schemas.openxmlformats.org/officeDocument/2006/math">
                    <m:r>
                      <a:rPr lang="en-US" sz="2000" i="1" smtClean="0">
                        <a:latin typeface="Cambria Math" panose="02040503050406030204" pitchFamily="18" charset="0"/>
                        <a:ea typeface="Cambria Math" panose="02040503050406030204" pitchFamily="18" charset="0"/>
                        <a:cs typeface="Arial" panose="020B0604020202020204" pitchFamily="34" charset="0"/>
                      </a:rPr>
                      <m:t>∆</m:t>
                    </m:r>
                    <m:sSub>
                      <m:sSubPr>
                        <m:ctrlPr>
                          <a:rPr lang="en-US" sz="2000" i="1" smtClean="0">
                            <a:latin typeface="Cambria Math" panose="02040503050406030204" pitchFamily="18" charset="0"/>
                            <a:ea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ea typeface="Cambria Math" panose="02040503050406030204" pitchFamily="18" charset="0"/>
                            <a:cs typeface="Arial" panose="020B0604020202020204" pitchFamily="34" charset="0"/>
                          </a:rPr>
                          <m:t>𝑢</m:t>
                        </m:r>
                      </m:e>
                      <m:sub>
                        <m:r>
                          <a:rPr lang="en-US" sz="2000" b="0" i="1" smtClean="0">
                            <a:latin typeface="Cambria Math" panose="02040503050406030204" pitchFamily="18" charset="0"/>
                            <a:ea typeface="Cambria Math" panose="02040503050406030204" pitchFamily="18" charset="0"/>
                            <a:cs typeface="Arial" panose="020B0604020202020204" pitchFamily="34" charset="0"/>
                          </a:rPr>
                          <m:t>𝑡</m:t>
                        </m:r>
                      </m:sub>
                    </m:sSub>
                  </m:oMath>
                </a14:m>
                <a:r>
                  <a:rPr lang="en-US" sz="2000" dirty="0">
                    <a:latin typeface="Arial" panose="020B0604020202020204" pitchFamily="34" charset="0"/>
                    <a:cs typeface="Arial" panose="020B0604020202020204" pitchFamily="34" charset="0"/>
                  </a:rPr>
                  <a:t> matters (i.e., “speed limit”)</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Alternative measures of show less slack</a:t>
                </a:r>
              </a:p>
            </p:txBody>
          </p:sp>
        </mc:Choice>
        <mc:Fallback xmlns="">
          <p:sp>
            <p:nvSpPr>
              <p:cNvPr id="5" name="TextBox 4">
                <a:extLst>
                  <a:ext uri="{FF2B5EF4-FFF2-40B4-BE49-F238E27FC236}">
                    <a16:creationId xmlns:a16="http://schemas.microsoft.com/office/drawing/2014/main" id="{6F0CDFD1-41C1-C348-A4EB-A77EFD2E2562}"/>
                  </a:ext>
                </a:extLst>
              </p:cNvPr>
              <p:cNvSpPr txBox="1">
                <a:spLocks noRot="1" noChangeAspect="1" noMove="1" noResize="1" noEditPoints="1" noAdjustHandles="1" noChangeArrowheads="1" noChangeShapeType="1" noTextEdit="1"/>
              </p:cNvSpPr>
              <p:nvPr/>
            </p:nvSpPr>
            <p:spPr>
              <a:xfrm>
                <a:off x="256854" y="1469204"/>
                <a:ext cx="8630292" cy="4093428"/>
              </a:xfrm>
              <a:prstGeom prst="rect">
                <a:avLst/>
              </a:prstGeom>
              <a:blipFill>
                <a:blip r:embed="rId3"/>
                <a:stretch>
                  <a:fillRect l="-735" t="-617" b="-1543"/>
                </a:stretch>
              </a:blipFill>
            </p:spPr>
            <p:txBody>
              <a:bodyPr/>
              <a:lstStyle/>
              <a:p>
                <a:r>
                  <a:rPr lang="en-US">
                    <a:noFill/>
                  </a:rPr>
                  <a:t> </a:t>
                </a:r>
              </a:p>
            </p:txBody>
          </p:sp>
        </mc:Fallback>
      </mc:AlternateContent>
    </p:spTree>
    <p:extLst>
      <p:ext uri="{BB962C8B-B14F-4D97-AF65-F5344CB8AC3E}">
        <p14:creationId xmlns:p14="http://schemas.microsoft.com/office/powerpoint/2010/main" val="3670422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 y="457200"/>
            <a:ext cx="8970264" cy="1143000"/>
          </a:xfrm>
        </p:spPr>
        <p:txBody>
          <a:bodyPr>
            <a:noAutofit/>
          </a:bodyPr>
          <a:lstStyle/>
          <a:p>
            <a:r>
              <a:rPr lang="en-US" u="sng">
                <a:solidFill>
                  <a:srgbClr val="A71930"/>
                </a:solidFill>
              </a:rPr>
              <a:t>2. Tweaks to the Phillips Curve</a:t>
            </a:r>
            <a:r>
              <a:rPr lang="en-US">
                <a:solidFill>
                  <a:srgbClr val="A71930"/>
                </a:solidFill>
              </a:rPr>
              <a:t>:</a:t>
            </a:r>
            <a:br>
              <a:rPr lang="en-US">
                <a:solidFill>
                  <a:srgbClr val="A71930"/>
                </a:solidFill>
              </a:rPr>
            </a:br>
            <a:r>
              <a:rPr lang="en-US">
                <a:solidFill>
                  <a:srgbClr val="A71930"/>
                </a:solidFill>
              </a:rPr>
              <a:t>Steeper curve or temporarily higher NAIRU</a:t>
            </a:r>
            <a:endParaRPr lang="en-US" sz="3000">
              <a:solidFill>
                <a:srgbClr val="A71930"/>
              </a:solidFill>
            </a:endParaRPr>
          </a:p>
        </p:txBody>
      </p:sp>
      <p:sp>
        <p:nvSpPr>
          <p:cNvPr id="5" name="TextBox 4">
            <a:extLst>
              <a:ext uri="{FF2B5EF4-FFF2-40B4-BE49-F238E27FC236}">
                <a16:creationId xmlns:a16="http://schemas.microsoft.com/office/drawing/2014/main" id="{6F0CDFD1-41C1-C348-A4EB-A77EFD2E2562}"/>
              </a:ext>
            </a:extLst>
          </p:cNvPr>
          <p:cNvSpPr txBox="1"/>
          <p:nvPr/>
        </p:nvSpPr>
        <p:spPr>
          <a:xfrm>
            <a:off x="256854" y="1469204"/>
            <a:ext cx="8630292" cy="5324535"/>
          </a:xfrm>
          <a:prstGeom prst="rect">
            <a:avLst/>
          </a:prstGeom>
          <a:noFill/>
        </p:spPr>
        <p:txBody>
          <a:bodyPr wrap="square" rtlCol="0">
            <a:spAutoFit/>
          </a:bodyPr>
          <a:lstStyle/>
          <a:p>
            <a:r>
              <a:rPr lang="en-US" sz="2000" u="sng" dirty="0">
                <a:latin typeface="Arial" panose="020B0604020202020204" pitchFamily="34" charset="0"/>
                <a:cs typeface="Arial" panose="020B0604020202020204" pitchFamily="34" charset="0"/>
              </a:rPr>
              <a:t>Steeper Phillips Curve</a:t>
            </a:r>
            <a:endParaRPr lang="en-US" sz="2000" dirty="0">
              <a:latin typeface="Arial" panose="020B0604020202020204" pitchFamily="34" charset="0"/>
              <a:cs typeface="Arial" panose="020B0604020202020204" pitchFamily="34" charset="0"/>
            </a:endParaRPr>
          </a:p>
          <a:p>
            <a:endParaRPr lang="en-US" sz="2000" u="sng"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Maybe flatness is conflating systematic changes in expected inflation with genuine flatness, local Phillips curves generate steeper estimates (e.g., </a:t>
            </a:r>
            <a:r>
              <a:rPr lang="en-US" sz="2000" dirty="0" err="1">
                <a:latin typeface="Arial" panose="020B0604020202020204" pitchFamily="34" charset="0"/>
                <a:cs typeface="Arial" panose="020B0604020202020204" pitchFamily="34" charset="0"/>
              </a:rPr>
              <a:t>Struyven</a:t>
            </a:r>
            <a:r>
              <a:rPr lang="en-US" sz="2000" dirty="0">
                <a:latin typeface="Arial" panose="020B0604020202020204" pitchFamily="34" charset="0"/>
                <a:cs typeface="Arial" panose="020B0604020202020204" pitchFamily="34" charset="0"/>
              </a:rPr>
              <a:t> 2017 and Hazell, </a:t>
            </a:r>
            <a:r>
              <a:rPr lang="en-US" sz="2000" dirty="0" err="1">
                <a:latin typeface="Arial" panose="020B0604020202020204" pitchFamily="34" charset="0"/>
                <a:cs typeface="Arial" panose="020B0604020202020204" pitchFamily="34" charset="0"/>
              </a:rPr>
              <a:t>Herreño</a:t>
            </a:r>
            <a:r>
              <a:rPr lang="en-US" sz="2000" dirty="0">
                <a:latin typeface="Arial" panose="020B0604020202020204" pitchFamily="34" charset="0"/>
                <a:cs typeface="Arial" panose="020B0604020202020204" pitchFamily="34" charset="0"/>
              </a:rPr>
              <a:t>, Nakamura, and </a:t>
            </a:r>
            <a:r>
              <a:rPr lang="en-US" sz="2000" dirty="0" err="1">
                <a:latin typeface="Arial" panose="020B0604020202020204" pitchFamily="34" charset="0"/>
                <a:cs typeface="Arial" panose="020B0604020202020204" pitchFamily="34" charset="0"/>
              </a:rPr>
              <a:t>Steinsson</a:t>
            </a:r>
            <a:r>
              <a:rPr lang="en-US" sz="2000" dirty="0">
                <a:latin typeface="Arial" panose="020B0604020202020204" pitchFamily="34" charset="0"/>
                <a:cs typeface="Arial" panose="020B0604020202020204" pitchFamily="34" charset="0"/>
              </a:rPr>
              <a:t> 2021)</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r>
              <a:rPr lang="en-US" sz="2000" u="sng" dirty="0">
                <a:latin typeface="Arial" panose="020B0604020202020204" pitchFamily="34" charset="0"/>
                <a:cs typeface="Arial" panose="020B0604020202020204" pitchFamily="34" charset="0"/>
              </a:rPr>
              <a:t>Temporarily higher NAIRU</a:t>
            </a:r>
            <a:endParaRPr lang="en-US" sz="2000" dirty="0">
              <a:latin typeface="Arial" panose="020B0604020202020204" pitchFamily="34" charset="0"/>
              <a:cs typeface="Arial" panose="020B0604020202020204" pitchFamily="34" charset="0"/>
            </a:endParaRPr>
          </a:p>
          <a:p>
            <a:endParaRPr lang="en-US" sz="2000" u="sng"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Even if the true pre-pandemic NAIRU was 3.5 percent could not have gotten to 3.5 percent inflation in, say, April 2021.</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Hysteresis temporarily raises the NAIRU</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Pandemic-specific factors, generous unemployment insurance, and jobs resorting also temporarily increased the NAIRU.</a:t>
            </a:r>
          </a:p>
        </p:txBody>
      </p:sp>
    </p:spTree>
    <p:extLst>
      <p:ext uri="{BB962C8B-B14F-4D97-AF65-F5344CB8AC3E}">
        <p14:creationId xmlns:p14="http://schemas.microsoft.com/office/powerpoint/2010/main" val="15280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86868" y="457200"/>
                <a:ext cx="8970264" cy="1143000"/>
              </a:xfrm>
            </p:spPr>
            <p:txBody>
              <a:bodyPr>
                <a:noAutofit/>
              </a:bodyPr>
              <a:lstStyle/>
              <a:p>
                <a:r>
                  <a:rPr lang="en-US">
                    <a:solidFill>
                      <a:srgbClr val="A71930"/>
                    </a:solidFill>
                  </a:rPr>
                  <a:t>Steeper Phillips curve (</a:t>
                </a:r>
                <a14:m>
                  <m:oMath xmlns:m="http://schemas.openxmlformats.org/officeDocument/2006/math">
                    <m:r>
                      <a:rPr lang="en-US" b="1" i="1">
                        <a:latin typeface="Cambria Math" panose="02040503050406030204" pitchFamily="18" charset="0"/>
                        <a:ea typeface="Cambria Math" panose="02040503050406030204" pitchFamily="18" charset="0"/>
                      </a:rPr>
                      <m:t>𝜽</m:t>
                    </m:r>
                  </m:oMath>
                </a14:m>
                <a:r>
                  <a:rPr lang="en-US">
                    <a:solidFill>
                      <a:srgbClr val="A71930"/>
                    </a:solidFill>
                  </a:rPr>
                  <a:t> = -0.3) &amp; temporarily higher </a:t>
                </a:r>
                <a14:m>
                  <m:oMath xmlns:m="http://schemas.openxmlformats.org/officeDocument/2006/math">
                    <m:sSubSup>
                      <m:sSubSupPr>
                        <m:ctrlPr>
                          <a:rPr lang="en-US" i="1">
                            <a:latin typeface="Cambria Math" panose="02040503050406030204" pitchFamily="18" charset="0"/>
                            <a:ea typeface="Cambria Math" panose="02040503050406030204" pitchFamily="18" charset="0"/>
                          </a:rPr>
                        </m:ctrlPr>
                      </m:sSubSupPr>
                      <m:e>
                        <m:r>
                          <a:rPr lang="en-US" b="1" i="1">
                            <a:latin typeface="Cambria Math" panose="02040503050406030204" pitchFamily="18" charset="0"/>
                            <a:ea typeface="Cambria Math" panose="02040503050406030204" pitchFamily="18" charset="0"/>
                          </a:rPr>
                          <m:t>𝒖</m:t>
                        </m:r>
                      </m:e>
                      <m:sub>
                        <m:r>
                          <a:rPr lang="en-US" b="1" i="1">
                            <a:latin typeface="Cambria Math" panose="02040503050406030204" pitchFamily="18" charset="0"/>
                            <a:ea typeface="Cambria Math" panose="02040503050406030204" pitchFamily="18" charset="0"/>
                          </a:rPr>
                          <m:t>𝒕</m:t>
                        </m:r>
                      </m:sub>
                      <m:sup>
                        <m:r>
                          <a:rPr lang="en-US" b="1" i="1">
                            <a:latin typeface="Cambria Math" panose="02040503050406030204" pitchFamily="18" charset="0"/>
                            <a:ea typeface="Cambria Math" panose="02040503050406030204" pitchFamily="18" charset="0"/>
                          </a:rPr>
                          <m:t>∗</m:t>
                        </m:r>
                      </m:sup>
                    </m:sSubSup>
                    <m:r>
                      <a:rPr lang="en-US" b="1" i="1" smtClean="0">
                        <a:latin typeface="Cambria Math" panose="02040503050406030204" pitchFamily="18" charset="0"/>
                        <a:ea typeface="Cambria Math" panose="02040503050406030204" pitchFamily="18" charset="0"/>
                      </a:rPr>
                      <m:t> (</m:t>
                    </m:r>
                    <m:sSubSup>
                      <m:sSubSupPr>
                        <m:ctrlPr>
                          <a:rPr lang="en-US" i="1">
                            <a:latin typeface="Cambria Math" panose="02040503050406030204" pitchFamily="18" charset="0"/>
                            <a:ea typeface="Cambria Math" panose="02040503050406030204" pitchFamily="18" charset="0"/>
                          </a:rPr>
                        </m:ctrlPr>
                      </m:sSubSupPr>
                      <m:e>
                        <m:r>
                          <a:rPr lang="en-US" b="1" i="1">
                            <a:latin typeface="Cambria Math" panose="02040503050406030204" pitchFamily="18" charset="0"/>
                            <a:ea typeface="Cambria Math" panose="02040503050406030204" pitchFamily="18" charset="0"/>
                          </a:rPr>
                          <m:t>𝒖</m:t>
                        </m:r>
                      </m:e>
                      <m:sub>
                        <m:r>
                          <a:rPr lang="en-US" b="1" i="1">
                            <a:latin typeface="Cambria Math" panose="02040503050406030204" pitchFamily="18" charset="0"/>
                            <a:ea typeface="Cambria Math" panose="02040503050406030204" pitchFamily="18" charset="0"/>
                          </a:rPr>
                          <m:t>𝒕</m:t>
                        </m:r>
                      </m:sub>
                      <m:sup>
                        <m:r>
                          <a:rPr lang="en-US" b="1" i="1">
                            <a:latin typeface="Cambria Math" panose="02040503050406030204" pitchFamily="18" charset="0"/>
                            <a:ea typeface="Cambria Math" panose="02040503050406030204" pitchFamily="18" charset="0"/>
                          </a:rPr>
                          <m:t>∗</m:t>
                        </m:r>
                      </m:sup>
                    </m:sSubSup>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𝟓</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𝟎</m:t>
                    </m:r>
                    <m:r>
                      <a:rPr lang="en-US" b="1" i="1" smtClean="0">
                        <a:latin typeface="Cambria Math" panose="02040503050406030204" pitchFamily="18" charset="0"/>
                        <a:ea typeface="Cambria Math" panose="02040503050406030204" pitchFamily="18" charset="0"/>
                      </a:rPr>
                      <m:t>%)</m:t>
                    </m:r>
                  </m:oMath>
                </a14:m>
                <a:endParaRPr lang="en-US">
                  <a:solidFill>
                    <a:srgbClr val="A71930"/>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86868" y="457200"/>
                <a:ext cx="8970264" cy="1143000"/>
              </a:xfrm>
              <a:blipFill>
                <a:blip r:embed="rId3"/>
                <a:stretch>
                  <a:fillRect b="-9890"/>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6C255E46-D115-4ED5-9202-5015130E90C1}"/>
              </a:ext>
            </a:extLst>
          </p:cNvPr>
          <p:cNvPicPr>
            <a:picLocks noChangeAspect="1"/>
          </p:cNvPicPr>
          <p:nvPr/>
        </p:nvPicPr>
        <p:blipFill>
          <a:blip r:embed="rId4"/>
          <a:stretch>
            <a:fillRect/>
          </a:stretch>
        </p:blipFill>
        <p:spPr>
          <a:xfrm>
            <a:off x="4572000" y="2194560"/>
            <a:ext cx="4572000" cy="3429476"/>
          </a:xfrm>
          <a:prstGeom prst="rect">
            <a:avLst/>
          </a:prstGeom>
        </p:spPr>
      </p:pic>
      <p:sp>
        <p:nvSpPr>
          <p:cNvPr id="4" name="TextBox 3">
            <a:extLst>
              <a:ext uri="{FF2B5EF4-FFF2-40B4-BE49-F238E27FC236}">
                <a16:creationId xmlns:a16="http://schemas.microsoft.com/office/drawing/2014/main" id="{C18081BB-46A0-41E2-90DC-0E9B8519BDA2}"/>
              </a:ext>
            </a:extLst>
          </p:cNvPr>
          <p:cNvSpPr txBox="1"/>
          <p:nvPr/>
        </p:nvSpPr>
        <p:spPr>
          <a:xfrm>
            <a:off x="0" y="6627168"/>
            <a:ext cx="9144000" cy="230832"/>
          </a:xfrm>
          <a:prstGeom prst="rect">
            <a:avLst/>
          </a:prstGeom>
          <a:noFill/>
        </p:spPr>
        <p:txBody>
          <a:bodyPr wrap="square" rtlCol="0">
            <a:spAutoFit/>
          </a:bodyPr>
          <a:lstStyle/>
          <a:p>
            <a:r>
              <a:rPr lang="en-US" sz="900">
                <a:latin typeface="Arial" panose="020B0604020202020204" pitchFamily="34" charset="0"/>
                <a:cs typeface="Arial" panose="020B0604020202020204" pitchFamily="34" charset="0"/>
              </a:rPr>
              <a:t>Source: Bureau of Labor Statistics; Congressional Budget Office; Federal Reserve Bank of Philadelphia, Survey of Professional Forecasters; Macrobond; author’s calculations.</a:t>
            </a:r>
          </a:p>
        </p:txBody>
      </p:sp>
      <p:pic>
        <p:nvPicPr>
          <p:cNvPr id="6" name="Picture 5">
            <a:extLst>
              <a:ext uri="{FF2B5EF4-FFF2-40B4-BE49-F238E27FC236}">
                <a16:creationId xmlns:a16="http://schemas.microsoft.com/office/drawing/2014/main" id="{D255E640-3C7A-4283-A561-7826D57E42DF}"/>
              </a:ext>
            </a:extLst>
          </p:cNvPr>
          <p:cNvPicPr>
            <a:picLocks noChangeAspect="1"/>
          </p:cNvPicPr>
          <p:nvPr/>
        </p:nvPicPr>
        <p:blipFill>
          <a:blip r:embed="rId5"/>
          <a:stretch>
            <a:fillRect/>
          </a:stretch>
        </p:blipFill>
        <p:spPr>
          <a:xfrm>
            <a:off x="0" y="2194560"/>
            <a:ext cx="4572000" cy="3444214"/>
          </a:xfrm>
          <a:prstGeom prst="rect">
            <a:avLst/>
          </a:prstGeom>
        </p:spPr>
      </p:pic>
    </p:spTree>
    <p:extLst>
      <p:ext uri="{BB962C8B-B14F-4D97-AF65-F5344CB8AC3E}">
        <p14:creationId xmlns:p14="http://schemas.microsoft.com/office/powerpoint/2010/main" val="3342238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 y="457200"/>
            <a:ext cx="8970264" cy="1143000"/>
          </a:xfrm>
        </p:spPr>
        <p:txBody>
          <a:bodyPr>
            <a:noAutofit/>
          </a:bodyPr>
          <a:lstStyle/>
          <a:p>
            <a:r>
              <a:rPr lang="en-US" u="sng">
                <a:solidFill>
                  <a:srgbClr val="A71930"/>
                </a:solidFill>
              </a:rPr>
              <a:t>2. Tweaks to the Phillips Curve</a:t>
            </a:r>
            <a:r>
              <a:rPr lang="en-US">
                <a:solidFill>
                  <a:srgbClr val="A71930"/>
                </a:solidFill>
              </a:rPr>
              <a:t>:</a:t>
            </a:r>
            <a:br>
              <a:rPr lang="en-US">
                <a:solidFill>
                  <a:srgbClr val="A71930"/>
                </a:solidFill>
              </a:rPr>
            </a:br>
            <a:r>
              <a:rPr lang="en-US">
                <a:solidFill>
                  <a:srgbClr val="A71930"/>
                </a:solidFill>
              </a:rPr>
              <a:t>Nonlinear or speed limit</a:t>
            </a:r>
            <a:endParaRPr lang="en-US" sz="3000">
              <a:solidFill>
                <a:srgbClr val="A71930"/>
              </a:solidFill>
            </a:endParaRPr>
          </a:p>
        </p:txBody>
      </p:sp>
      <p:sp>
        <p:nvSpPr>
          <p:cNvPr id="5" name="TextBox 4">
            <a:extLst>
              <a:ext uri="{FF2B5EF4-FFF2-40B4-BE49-F238E27FC236}">
                <a16:creationId xmlns:a16="http://schemas.microsoft.com/office/drawing/2014/main" id="{6F0CDFD1-41C1-C348-A4EB-A77EFD2E2562}"/>
              </a:ext>
            </a:extLst>
          </p:cNvPr>
          <p:cNvSpPr txBox="1"/>
          <p:nvPr/>
        </p:nvSpPr>
        <p:spPr>
          <a:xfrm>
            <a:off x="256854" y="1688967"/>
            <a:ext cx="8630292" cy="4893647"/>
          </a:xfrm>
          <a:prstGeom prst="rect">
            <a:avLst/>
          </a:prstGeom>
          <a:noFill/>
        </p:spPr>
        <p:txBody>
          <a:bodyPr wrap="square" rtlCol="0">
            <a:spAutoFit/>
          </a:bodyPr>
          <a:lstStyle/>
          <a:p>
            <a:pPr marL="342900" indent="-342900">
              <a:buFont typeface="Arial" panose="020B0604020202020204" pitchFamily="34" charset="0"/>
              <a:buChar char="•"/>
            </a:pPr>
            <a:r>
              <a:rPr lang="en-US" sz="2600" dirty="0">
                <a:latin typeface="Arial" panose="020B0604020202020204" pitchFamily="34" charset="0"/>
                <a:cs typeface="Arial" panose="020B0604020202020204" pitchFamily="34" charset="0"/>
              </a:rPr>
              <a:t>Some research has found this (e.g., </a:t>
            </a:r>
            <a:r>
              <a:rPr lang="en-US" sz="2600" dirty="0" err="1">
                <a:latin typeface="Arial" panose="020B0604020202020204" pitchFamily="34" charset="0"/>
                <a:cs typeface="Arial" panose="020B0604020202020204" pitchFamily="34" charset="0"/>
              </a:rPr>
              <a:t>Nalewaik</a:t>
            </a:r>
            <a:r>
              <a:rPr lang="en-US" sz="2600" dirty="0">
                <a:latin typeface="Arial" panose="020B0604020202020204" pitchFamily="34" charset="0"/>
                <a:cs typeface="Arial" panose="020B0604020202020204" pitchFamily="34" charset="0"/>
              </a:rPr>
              <a:t> 2016 and Fair 2021).</a:t>
            </a:r>
          </a:p>
          <a:p>
            <a:pPr marL="342900" indent="-342900">
              <a:buFont typeface="Arial" panose="020B0604020202020204" pitchFamily="34" charset="0"/>
              <a:buChar char="•"/>
            </a:pPr>
            <a:endParaRPr lang="en-US" sz="2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600" dirty="0">
                <a:latin typeface="Arial" panose="020B0604020202020204" pitchFamily="34" charset="0"/>
                <a:cs typeface="Arial" panose="020B0604020202020204" pitchFamily="34" charset="0"/>
              </a:rPr>
              <a:t>An unsatisfying way to generate precise predictions. Why have we not hit it before when the unemployment rate has fallen gradually?</a:t>
            </a:r>
          </a:p>
          <a:p>
            <a:pPr marL="342900" indent="-342900">
              <a:buFont typeface="Arial" panose="020B0604020202020204" pitchFamily="34" charset="0"/>
              <a:buChar char="•"/>
            </a:pPr>
            <a:endParaRPr lang="en-US" sz="2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600" dirty="0">
                <a:latin typeface="Arial" panose="020B0604020202020204" pitchFamily="34" charset="0"/>
                <a:cs typeface="Arial" panose="020B0604020202020204" pitchFamily="34" charset="0"/>
              </a:rPr>
              <a:t>Maybe a good reason to expect higher inflation than the basic Phillips curve would give you?</a:t>
            </a:r>
          </a:p>
          <a:p>
            <a:pPr marL="342900" indent="-342900">
              <a:buFont typeface="Arial" panose="020B0604020202020204" pitchFamily="34" charset="0"/>
              <a:buChar char="•"/>
            </a:pPr>
            <a:endParaRPr lang="en-US" sz="2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600" i="1" dirty="0">
                <a:solidFill>
                  <a:srgbClr val="FF0000"/>
                </a:solidFill>
                <a:latin typeface="Arial" panose="020B0604020202020204" pitchFamily="34" charset="0"/>
                <a:cs typeface="Arial" panose="020B0604020202020204" pitchFamily="34" charset="0"/>
              </a:rPr>
              <a:t>Note: can think of a speed limit as isomorphic to a temporary increase and gradual decline in the NAIRU.</a:t>
            </a:r>
          </a:p>
        </p:txBody>
      </p:sp>
    </p:spTree>
    <p:extLst>
      <p:ext uri="{BB962C8B-B14F-4D97-AF65-F5344CB8AC3E}">
        <p14:creationId xmlns:p14="http://schemas.microsoft.com/office/powerpoint/2010/main" val="2397705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 y="441960"/>
            <a:ext cx="8970264" cy="1143000"/>
          </a:xfrm>
        </p:spPr>
        <p:txBody>
          <a:bodyPr>
            <a:noAutofit/>
          </a:bodyPr>
          <a:lstStyle/>
          <a:p>
            <a:r>
              <a:rPr lang="en-US">
                <a:solidFill>
                  <a:srgbClr val="A71930"/>
                </a:solidFill>
              </a:rPr>
              <a:t>Why did (almost) nobody see it coming?</a:t>
            </a:r>
            <a:endParaRPr lang="en-US" sz="3000">
              <a:solidFill>
                <a:srgbClr val="A71930"/>
              </a:solidFill>
            </a:endParaRPr>
          </a:p>
        </p:txBody>
      </p:sp>
      <p:sp>
        <p:nvSpPr>
          <p:cNvPr id="5" name="TextBox 4">
            <a:extLst>
              <a:ext uri="{FF2B5EF4-FFF2-40B4-BE49-F238E27FC236}">
                <a16:creationId xmlns:a16="http://schemas.microsoft.com/office/drawing/2014/main" id="{6332D470-3AD2-BA46-B88B-90396DE434A8}"/>
              </a:ext>
            </a:extLst>
          </p:cNvPr>
          <p:cNvSpPr txBox="1"/>
          <p:nvPr/>
        </p:nvSpPr>
        <p:spPr>
          <a:xfrm>
            <a:off x="0" y="6642556"/>
            <a:ext cx="9144000" cy="215444"/>
          </a:xfrm>
          <a:prstGeom prst="rect">
            <a:avLst/>
          </a:prstGeom>
          <a:noFill/>
        </p:spPr>
        <p:txBody>
          <a:bodyPr wrap="square" rtlCol="0">
            <a:spAutoFit/>
          </a:bodyPr>
          <a:lstStyle/>
          <a:p>
            <a:r>
              <a:rPr lang="en-US" sz="800" b="0">
                <a:latin typeface="Arial" panose="020B0604020202020204" pitchFamily="34" charset="0"/>
                <a:cs typeface="Arial" panose="020B0604020202020204" pitchFamily="34" charset="0"/>
              </a:rPr>
              <a:t>Source: The Royal Household. </a:t>
            </a:r>
          </a:p>
        </p:txBody>
      </p:sp>
      <p:pic>
        <p:nvPicPr>
          <p:cNvPr id="1026" name="Picture 2">
            <a:extLst>
              <a:ext uri="{FF2B5EF4-FFF2-40B4-BE49-F238E27FC236}">
                <a16:creationId xmlns:a16="http://schemas.microsoft.com/office/drawing/2014/main" id="{6D0F38DC-E492-49FE-AF3E-46E5570E68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24939"/>
            <a:ext cx="9144000" cy="3243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4147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 y="457200"/>
            <a:ext cx="8970264" cy="1143000"/>
          </a:xfrm>
        </p:spPr>
        <p:txBody>
          <a:bodyPr>
            <a:noAutofit/>
          </a:bodyPr>
          <a:lstStyle/>
          <a:p>
            <a:r>
              <a:rPr lang="en-US" u="sng">
                <a:solidFill>
                  <a:srgbClr val="A71930"/>
                </a:solidFill>
              </a:rPr>
              <a:t>2. Tweaks to the Phillips curve</a:t>
            </a:r>
            <a:r>
              <a:rPr lang="en-US">
                <a:solidFill>
                  <a:srgbClr val="A71930"/>
                </a:solidFill>
              </a:rPr>
              <a:t>:</a:t>
            </a:r>
            <a:br>
              <a:rPr lang="en-US">
                <a:solidFill>
                  <a:srgbClr val="A71930"/>
                </a:solidFill>
              </a:rPr>
            </a:br>
            <a:r>
              <a:rPr lang="en-US">
                <a:solidFill>
                  <a:srgbClr val="A71930"/>
                </a:solidFill>
              </a:rPr>
              <a:t>Alternative measures of slack</a:t>
            </a:r>
            <a:endParaRPr lang="en-US" sz="3000">
              <a:solidFill>
                <a:srgbClr val="A71930"/>
              </a:solidFill>
            </a:endParaRPr>
          </a:p>
        </p:txBody>
      </p:sp>
      <p:pic>
        <p:nvPicPr>
          <p:cNvPr id="9" name="Picture 8">
            <a:extLst>
              <a:ext uri="{FF2B5EF4-FFF2-40B4-BE49-F238E27FC236}">
                <a16:creationId xmlns:a16="http://schemas.microsoft.com/office/drawing/2014/main" id="{22F5C0E0-1EF7-4534-9EA6-19D88C57DD6F}"/>
              </a:ext>
            </a:extLst>
          </p:cNvPr>
          <p:cNvPicPr>
            <a:picLocks noChangeAspect="1"/>
          </p:cNvPicPr>
          <p:nvPr/>
        </p:nvPicPr>
        <p:blipFill>
          <a:blip r:embed="rId3"/>
          <a:stretch>
            <a:fillRect/>
          </a:stretch>
        </p:blipFill>
        <p:spPr>
          <a:xfrm>
            <a:off x="1402080" y="1600200"/>
            <a:ext cx="6339840" cy="4755540"/>
          </a:xfrm>
          <a:prstGeom prst="rect">
            <a:avLst/>
          </a:prstGeom>
        </p:spPr>
      </p:pic>
      <p:sp>
        <p:nvSpPr>
          <p:cNvPr id="5" name="TextBox 4">
            <a:extLst>
              <a:ext uri="{FF2B5EF4-FFF2-40B4-BE49-F238E27FC236}">
                <a16:creationId xmlns:a16="http://schemas.microsoft.com/office/drawing/2014/main" id="{6332D470-3AD2-BA46-B88B-90396DE434A8}"/>
              </a:ext>
            </a:extLst>
          </p:cNvPr>
          <p:cNvSpPr txBox="1"/>
          <p:nvPr/>
        </p:nvSpPr>
        <p:spPr>
          <a:xfrm>
            <a:off x="0" y="6396335"/>
            <a:ext cx="9144000" cy="461665"/>
          </a:xfrm>
          <a:prstGeom prst="rect">
            <a:avLst/>
          </a:prstGeom>
          <a:noFill/>
        </p:spPr>
        <p:txBody>
          <a:bodyPr wrap="square" rtlCol="0">
            <a:spAutoFit/>
          </a:bodyPr>
          <a:lstStyle/>
          <a:p>
            <a:r>
              <a:rPr lang="en-US" sz="800" b="0" baseline="0">
                <a:latin typeface="Arial" panose="020B0604020202020204" pitchFamily="34" charset="0"/>
                <a:cs typeface="Arial" panose="020B0604020202020204" pitchFamily="34" charset="0"/>
              </a:rPr>
              <a:t>Note: Measures standardized using mean and standard deviation from 2001 through 2018. Prime-age nonemployment is the share of the civilian population aged 25-54 that is not employed. Unemployment rate is the U-3 unemployment rate. The quits rate is quits divided by total nonfarm employment. </a:t>
            </a:r>
          </a:p>
          <a:p>
            <a:r>
              <a:rPr lang="en-US" sz="800" b="0" baseline="0">
                <a:latin typeface="Arial" panose="020B0604020202020204" pitchFamily="34" charset="0"/>
                <a:cs typeface="Arial" panose="020B0604020202020204" pitchFamily="34" charset="0"/>
              </a:rPr>
              <a:t>Source: Bureau of Labor Statistics via Macrobond; author’s calculations.</a:t>
            </a:r>
          </a:p>
        </p:txBody>
      </p:sp>
      <p:pic>
        <p:nvPicPr>
          <p:cNvPr id="3" name="Picture 2">
            <a:extLst>
              <a:ext uri="{FF2B5EF4-FFF2-40B4-BE49-F238E27FC236}">
                <a16:creationId xmlns:a16="http://schemas.microsoft.com/office/drawing/2014/main" id="{964CE1CD-F140-4347-B183-D8587C07E533}"/>
              </a:ext>
            </a:extLst>
          </p:cNvPr>
          <p:cNvPicPr>
            <a:picLocks noChangeAspect="1"/>
          </p:cNvPicPr>
          <p:nvPr/>
        </p:nvPicPr>
        <p:blipFill>
          <a:blip r:embed="rId4"/>
          <a:stretch>
            <a:fillRect/>
          </a:stretch>
        </p:blipFill>
        <p:spPr>
          <a:xfrm>
            <a:off x="1402080" y="1600200"/>
            <a:ext cx="6339840" cy="4755540"/>
          </a:xfrm>
          <a:prstGeom prst="rect">
            <a:avLst/>
          </a:prstGeom>
        </p:spPr>
      </p:pic>
    </p:spTree>
    <p:extLst>
      <p:ext uri="{BB962C8B-B14F-4D97-AF65-F5344CB8AC3E}">
        <p14:creationId xmlns:p14="http://schemas.microsoft.com/office/powerpoint/2010/main" val="257892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 y="457200"/>
            <a:ext cx="8970264" cy="1143000"/>
          </a:xfrm>
        </p:spPr>
        <p:txBody>
          <a:bodyPr>
            <a:noAutofit/>
          </a:bodyPr>
          <a:lstStyle/>
          <a:p>
            <a:r>
              <a:rPr lang="en-US" sz="3000">
                <a:solidFill>
                  <a:srgbClr val="A71930"/>
                </a:solidFill>
              </a:rPr>
              <a:t>The prior two decades </a:t>
            </a:r>
            <a:r>
              <a:rPr lang="en-US" sz="3000" i="1">
                <a:solidFill>
                  <a:srgbClr val="A71930"/>
                </a:solidFill>
              </a:rPr>
              <a:t>should</a:t>
            </a:r>
            <a:r>
              <a:rPr lang="en-US" sz="3000">
                <a:solidFill>
                  <a:srgbClr val="A71930"/>
                </a:solidFill>
              </a:rPr>
              <a:t> have told us to pay attention to alternative slack measures</a:t>
            </a:r>
          </a:p>
        </p:txBody>
      </p:sp>
      <p:graphicFrame>
        <p:nvGraphicFramePr>
          <p:cNvPr id="3" name="Table 5">
            <a:extLst>
              <a:ext uri="{FF2B5EF4-FFF2-40B4-BE49-F238E27FC236}">
                <a16:creationId xmlns:a16="http://schemas.microsoft.com/office/drawing/2014/main" id="{06B918CC-AA96-5446-8DAD-274A5982AAFE}"/>
              </a:ext>
            </a:extLst>
          </p:cNvPr>
          <p:cNvGraphicFramePr>
            <a:graphicFrameLocks noGrp="1"/>
          </p:cNvGraphicFramePr>
          <p:nvPr>
            <p:extLst>
              <p:ext uri="{D42A27DB-BD31-4B8C-83A1-F6EECF244321}">
                <p14:modId xmlns:p14="http://schemas.microsoft.com/office/powerpoint/2010/main" val="1270245944"/>
              </p:ext>
            </p:extLst>
          </p:nvPr>
        </p:nvGraphicFramePr>
        <p:xfrm>
          <a:off x="442912" y="1782762"/>
          <a:ext cx="8315325" cy="4467748"/>
        </p:xfrm>
        <a:graphic>
          <a:graphicData uri="http://schemas.openxmlformats.org/drawingml/2006/table">
            <a:tbl>
              <a:tblPr firstRow="1" bandRow="1">
                <a:tableStyleId>{5C22544A-7EE6-4342-B048-85BDC9FD1C3A}</a:tableStyleId>
              </a:tblPr>
              <a:tblGrid>
                <a:gridCol w="4370513">
                  <a:extLst>
                    <a:ext uri="{9D8B030D-6E8A-4147-A177-3AD203B41FA5}">
                      <a16:colId xmlns:a16="http://schemas.microsoft.com/office/drawing/2014/main" val="1972674472"/>
                    </a:ext>
                  </a:extLst>
                </a:gridCol>
                <a:gridCol w="3944812">
                  <a:extLst>
                    <a:ext uri="{9D8B030D-6E8A-4147-A177-3AD203B41FA5}">
                      <a16:colId xmlns:a16="http://schemas.microsoft.com/office/drawing/2014/main" val="3743533032"/>
                    </a:ext>
                  </a:extLst>
                </a:gridCol>
              </a:tblGrid>
              <a:tr h="1081836">
                <a:tc>
                  <a:txBody>
                    <a:bodyPr/>
                    <a:lstStyle/>
                    <a:p>
                      <a:r>
                        <a:rPr lang="en-US" sz="2400"/>
                        <a:t>Predictor</a:t>
                      </a:r>
                    </a:p>
                  </a:txBody>
                  <a:tcPr anchor="ctr"/>
                </a:tc>
                <a:tc>
                  <a:txBody>
                    <a:bodyPr/>
                    <a:lstStyle/>
                    <a:p>
                      <a:pPr algn="ctr"/>
                      <a:r>
                        <a:rPr lang="en-US" sz="2400"/>
                        <a:t>Predicting Core CPI:</a:t>
                      </a:r>
                    </a:p>
                    <a:p>
                      <a:pPr algn="ctr"/>
                      <a:r>
                        <a:rPr lang="en-US" sz="2400"/>
                        <a:t>Adjusted R</a:t>
                      </a:r>
                      <a:r>
                        <a:rPr lang="en-US" sz="2400" baseline="30000"/>
                        <a:t>2</a:t>
                      </a:r>
                      <a:r>
                        <a:rPr lang="en-US" sz="2400" baseline="0"/>
                        <a:t> from Phillips Curve Regression</a:t>
                      </a:r>
                      <a:endParaRPr lang="en-US" sz="2400"/>
                    </a:p>
                  </a:txBody>
                  <a:tcPr/>
                </a:tc>
                <a:extLst>
                  <a:ext uri="{0D108BD9-81ED-4DB2-BD59-A6C34878D82A}">
                    <a16:rowId xmlns:a16="http://schemas.microsoft.com/office/drawing/2014/main" val="1006161025"/>
                  </a:ext>
                </a:extLst>
              </a:tr>
              <a:tr h="819757">
                <a:tc>
                  <a:txBody>
                    <a:bodyPr/>
                    <a:lstStyle/>
                    <a:p>
                      <a:r>
                        <a:rPr lang="en-US" sz="2400" b="1"/>
                        <a:t>Quits</a:t>
                      </a:r>
                    </a:p>
                  </a:txBody>
                  <a:tcPr anchor="ctr"/>
                </a:tc>
                <a:tc>
                  <a:txBody>
                    <a:bodyPr/>
                    <a:lstStyle/>
                    <a:p>
                      <a:pPr algn="ctr"/>
                      <a:r>
                        <a:rPr lang="en-US" sz="2400"/>
                        <a:t>47%</a:t>
                      </a:r>
                    </a:p>
                  </a:txBody>
                  <a:tcPr anchor="ctr"/>
                </a:tc>
                <a:extLst>
                  <a:ext uri="{0D108BD9-81ED-4DB2-BD59-A6C34878D82A}">
                    <a16:rowId xmlns:a16="http://schemas.microsoft.com/office/drawing/2014/main" val="1421426625"/>
                  </a:ext>
                </a:extLst>
              </a:tr>
              <a:tr h="819757">
                <a:tc>
                  <a:txBody>
                    <a:bodyPr/>
                    <a:lstStyle/>
                    <a:p>
                      <a:r>
                        <a:rPr lang="en-US" sz="2400" b="1"/>
                        <a:t>Unemployed / Job Opening</a:t>
                      </a:r>
                    </a:p>
                  </a:txBody>
                  <a:tcPr anchor="ctr"/>
                </a:tc>
                <a:tc>
                  <a:txBody>
                    <a:bodyPr/>
                    <a:lstStyle/>
                    <a:p>
                      <a:pPr algn="ctr"/>
                      <a:r>
                        <a:rPr lang="en-US" sz="2400"/>
                        <a:t>45%</a:t>
                      </a:r>
                    </a:p>
                  </a:txBody>
                  <a:tcPr anchor="ctr"/>
                </a:tc>
                <a:extLst>
                  <a:ext uri="{0D108BD9-81ED-4DB2-BD59-A6C34878D82A}">
                    <a16:rowId xmlns:a16="http://schemas.microsoft.com/office/drawing/2014/main" val="798724789"/>
                  </a:ext>
                </a:extLst>
              </a:tr>
              <a:tr h="819757">
                <a:tc>
                  <a:txBody>
                    <a:bodyPr/>
                    <a:lstStyle/>
                    <a:p>
                      <a:r>
                        <a:rPr lang="en-US" sz="2400" b="1"/>
                        <a:t>Unemployment Rate</a:t>
                      </a:r>
                    </a:p>
                  </a:txBody>
                  <a:tcPr anchor="ctr"/>
                </a:tc>
                <a:tc>
                  <a:txBody>
                    <a:bodyPr/>
                    <a:lstStyle/>
                    <a:p>
                      <a:pPr algn="ctr"/>
                      <a:r>
                        <a:rPr lang="en-US" sz="2400"/>
                        <a:t>35%</a:t>
                      </a:r>
                    </a:p>
                  </a:txBody>
                  <a:tcPr anchor="ctr"/>
                </a:tc>
                <a:extLst>
                  <a:ext uri="{0D108BD9-81ED-4DB2-BD59-A6C34878D82A}">
                    <a16:rowId xmlns:a16="http://schemas.microsoft.com/office/drawing/2014/main" val="1131786275"/>
                  </a:ext>
                </a:extLst>
              </a:tr>
              <a:tr h="819757">
                <a:tc>
                  <a:txBody>
                    <a:bodyPr/>
                    <a:lstStyle/>
                    <a:p>
                      <a:r>
                        <a:rPr lang="en-US" sz="2400" b="1"/>
                        <a:t>Prime-age Employment Rate</a:t>
                      </a:r>
                    </a:p>
                  </a:txBody>
                  <a:tcPr anchor="ctr"/>
                </a:tc>
                <a:tc>
                  <a:txBody>
                    <a:bodyPr/>
                    <a:lstStyle/>
                    <a:p>
                      <a:pPr algn="ctr"/>
                      <a:r>
                        <a:rPr lang="en-US" sz="2400"/>
                        <a:t>22%</a:t>
                      </a:r>
                    </a:p>
                  </a:txBody>
                  <a:tcPr anchor="ctr"/>
                </a:tc>
                <a:extLst>
                  <a:ext uri="{0D108BD9-81ED-4DB2-BD59-A6C34878D82A}">
                    <a16:rowId xmlns:a16="http://schemas.microsoft.com/office/drawing/2014/main" val="3202700550"/>
                  </a:ext>
                </a:extLst>
              </a:tr>
            </a:tbl>
          </a:graphicData>
        </a:graphic>
      </p:graphicFrame>
      <p:sp>
        <p:nvSpPr>
          <p:cNvPr id="8" name="TextBox 7">
            <a:extLst>
              <a:ext uri="{FF2B5EF4-FFF2-40B4-BE49-F238E27FC236}">
                <a16:creationId xmlns:a16="http://schemas.microsoft.com/office/drawing/2014/main" id="{17A2D915-273C-544C-8824-7B0872B087EA}"/>
              </a:ext>
            </a:extLst>
          </p:cNvPr>
          <p:cNvSpPr txBox="1"/>
          <p:nvPr/>
        </p:nvSpPr>
        <p:spPr>
          <a:xfrm>
            <a:off x="0" y="6488668"/>
            <a:ext cx="9144000" cy="369332"/>
          </a:xfrm>
          <a:prstGeom prst="rect">
            <a:avLst/>
          </a:prstGeom>
          <a:noFill/>
        </p:spPr>
        <p:txBody>
          <a:bodyPr wrap="square" rtlCol="0">
            <a:spAutoFit/>
          </a:bodyPr>
          <a:lstStyle/>
          <a:p>
            <a:r>
              <a:rPr lang="en-US" sz="900">
                <a:latin typeface="Arial" panose="020B0604020202020204" pitchFamily="34" charset="0"/>
                <a:cs typeface="Arial" panose="020B0604020202020204" pitchFamily="34" charset="0"/>
              </a:rPr>
              <a:t>Note: Shows prediction for year-ahead core CPI inflation regressed on last year’s core CPI inflation and the current value of the predictor variable. See paper for more analysis. </a:t>
            </a:r>
          </a:p>
          <a:p>
            <a:r>
              <a:rPr lang="en-US" sz="900">
                <a:latin typeface="Arial" panose="020B0604020202020204" pitchFamily="34" charset="0"/>
                <a:cs typeface="Arial" panose="020B0604020202020204" pitchFamily="34" charset="0"/>
              </a:rPr>
              <a:t>Source: Furman and Powell (2021), https://</a:t>
            </a:r>
            <a:r>
              <a:rPr lang="en-US" sz="900" err="1">
                <a:latin typeface="Arial" panose="020B0604020202020204" pitchFamily="34" charset="0"/>
                <a:cs typeface="Arial" panose="020B0604020202020204" pitchFamily="34" charset="0"/>
              </a:rPr>
              <a:t>www.piie.com</a:t>
            </a:r>
            <a:r>
              <a:rPr lang="en-US" sz="900">
                <a:latin typeface="Arial" panose="020B0604020202020204" pitchFamily="34" charset="0"/>
                <a:cs typeface="Arial" panose="020B0604020202020204" pitchFamily="34" charset="0"/>
              </a:rPr>
              <a:t>/blogs/</a:t>
            </a:r>
            <a:r>
              <a:rPr lang="en-US" sz="900" err="1">
                <a:latin typeface="Arial" panose="020B0604020202020204" pitchFamily="34" charset="0"/>
                <a:cs typeface="Arial" panose="020B0604020202020204" pitchFamily="34" charset="0"/>
              </a:rPr>
              <a:t>realtime</a:t>
            </a:r>
            <a:r>
              <a:rPr lang="en-US" sz="900">
                <a:latin typeface="Arial" panose="020B0604020202020204" pitchFamily="34" charset="0"/>
                <a:cs typeface="Arial" panose="020B0604020202020204" pitchFamily="34" charset="0"/>
              </a:rPr>
              <a:t>-economic-issues-watch/what-best-measure-labor-market-tightness.</a:t>
            </a:r>
          </a:p>
        </p:txBody>
      </p:sp>
    </p:spTree>
    <p:extLst>
      <p:ext uri="{BB962C8B-B14F-4D97-AF65-F5344CB8AC3E}">
        <p14:creationId xmlns:p14="http://schemas.microsoft.com/office/powerpoint/2010/main" val="20174545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 y="457200"/>
            <a:ext cx="8970264" cy="1143000"/>
          </a:xfrm>
        </p:spPr>
        <p:txBody>
          <a:bodyPr>
            <a:noAutofit/>
          </a:bodyPr>
          <a:lstStyle/>
          <a:p>
            <a:r>
              <a:rPr lang="en-US" sz="3000">
                <a:solidFill>
                  <a:srgbClr val="A71930"/>
                </a:solidFill>
              </a:rPr>
              <a:t>Possible ways to get more inflation</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F0CDFD1-41C1-C348-A4EB-A77EFD2E2562}"/>
                  </a:ext>
                </a:extLst>
              </p:cNvPr>
              <p:cNvSpPr txBox="1"/>
              <p:nvPr/>
            </p:nvSpPr>
            <p:spPr>
              <a:xfrm>
                <a:off x="256854" y="1469204"/>
                <a:ext cx="8630292" cy="5324535"/>
              </a:xfrm>
              <a:prstGeom prst="rect">
                <a:avLst/>
              </a:prstGeom>
              <a:noFill/>
            </p:spPr>
            <p:txBody>
              <a:bodyPr wrap="square" rtlCol="0">
                <a:spAutoFit/>
              </a:bodyPr>
              <a:lstStyle/>
              <a:p>
                <a:r>
                  <a:rPr lang="en-US" sz="2000" b="1" u="sng" dirty="0">
                    <a:solidFill>
                      <a:schemeClr val="bg1">
                        <a:lumMod val="75000"/>
                      </a:schemeClr>
                    </a:solidFill>
                    <a:latin typeface="Arial" panose="020B0604020202020204" pitchFamily="34" charset="0"/>
                    <a:ea typeface="Cambria Math" panose="02040503050406030204" pitchFamily="18" charset="0"/>
                    <a:cs typeface="Arial" panose="020B0604020202020204" pitchFamily="34" charset="0"/>
                  </a:rPr>
                  <a:t>1. Developments We Didn’t (or Couldn’t) Expect</a:t>
                </a:r>
              </a:p>
              <a:p>
                <a:endParaRPr lang="en-US" sz="2000" i="1" dirty="0">
                  <a:solidFill>
                    <a:schemeClr val="bg1">
                      <a:lumMod val="75000"/>
                    </a:schemeClr>
                  </a:solidFill>
                  <a:latin typeface="Arial" panose="020B0604020202020204" pitchFamily="34" charset="0"/>
                  <a:ea typeface="Cambria Math" panose="02040503050406030204" pitchFamily="18" charset="0"/>
                  <a:cs typeface="Arial" panose="020B0604020202020204" pitchFamily="34" charset="0"/>
                </a:endParaRPr>
              </a:p>
              <a:p>
                <a14:m>
                  <m:oMath xmlns:m="http://schemas.openxmlformats.org/officeDocument/2006/math">
                    <m:sSub>
                      <m:sSubPr>
                        <m:ctrlPr>
                          <a:rPr lang="en-US" sz="2000" i="1">
                            <a:solidFill>
                              <a:schemeClr val="bg1">
                                <a:lumMod val="75000"/>
                              </a:schemeClr>
                            </a:solidFill>
                            <a:latin typeface="Cambria Math" panose="02040503050406030204" pitchFamily="18" charset="0"/>
                            <a:ea typeface="Cambria Math" panose="02040503050406030204" pitchFamily="18" charset="0"/>
                          </a:rPr>
                        </m:ctrlPr>
                      </m:sSubPr>
                      <m:e>
                        <m:r>
                          <a:rPr lang="en-US" sz="2000" i="1" smtClean="0">
                            <a:solidFill>
                              <a:schemeClr val="bg1">
                                <a:lumMod val="75000"/>
                              </a:schemeClr>
                            </a:solidFill>
                            <a:latin typeface="Cambria Math" panose="02040503050406030204" pitchFamily="18" charset="0"/>
                            <a:ea typeface="Cambria Math" panose="02040503050406030204" pitchFamily="18" charset="0"/>
                          </a:rPr>
                          <m:t>𝜖</m:t>
                        </m:r>
                      </m:e>
                      <m:sub>
                        <m:r>
                          <a:rPr lang="en-US" sz="2000" i="1">
                            <a:solidFill>
                              <a:schemeClr val="bg1">
                                <a:lumMod val="75000"/>
                              </a:schemeClr>
                            </a:solidFill>
                            <a:latin typeface="Cambria Math" panose="02040503050406030204" pitchFamily="18" charset="0"/>
                            <a:ea typeface="Cambria Math" panose="02040503050406030204" pitchFamily="18" charset="0"/>
                          </a:rPr>
                          <m:t>𝑡</m:t>
                        </m:r>
                      </m:sub>
                    </m:sSub>
                  </m:oMath>
                </a14:m>
                <a:r>
                  <a:rPr lang="en-US" sz="2000" dirty="0">
                    <a:solidFill>
                      <a:schemeClr val="bg1">
                        <a:lumMod val="75000"/>
                      </a:schemeClr>
                    </a:solidFill>
                    <a:latin typeface="Arial" panose="020B0604020202020204" pitchFamily="34" charset="0"/>
                    <a:cs typeface="Arial" panose="020B0604020202020204" pitchFamily="34" charset="0"/>
                  </a:rPr>
                  <a:t> : Supply shock developments we didn’t or couldn’t expect.</a:t>
                </a:r>
              </a:p>
              <a:p>
                <a:endParaRPr lang="en-US" sz="2000" dirty="0">
                  <a:solidFill>
                    <a:schemeClr val="bg1">
                      <a:lumMod val="75000"/>
                    </a:schemeClr>
                  </a:solidFill>
                  <a:latin typeface="Arial" panose="020B0604020202020204" pitchFamily="34" charset="0"/>
                  <a:cs typeface="Arial" panose="020B0604020202020204" pitchFamily="34" charset="0"/>
                </a:endParaRPr>
              </a:p>
              <a:p>
                <a:r>
                  <a:rPr lang="en-US" sz="2000" b="1" u="sng" dirty="0">
                    <a:solidFill>
                      <a:schemeClr val="bg1">
                        <a:lumMod val="75000"/>
                      </a:schemeClr>
                    </a:solidFill>
                    <a:latin typeface="Arial" panose="020B0604020202020204" pitchFamily="34" charset="0"/>
                    <a:cs typeface="Arial" panose="020B0604020202020204" pitchFamily="34" charset="0"/>
                  </a:rPr>
                  <a:t>2. Tweaks to the Phillips Curve</a:t>
                </a:r>
              </a:p>
              <a:p>
                <a:endParaRPr lang="en-US" sz="2000" dirty="0">
                  <a:solidFill>
                    <a:schemeClr val="bg1">
                      <a:lumMod val="75000"/>
                    </a:schemeClr>
                  </a:solidFill>
                  <a:latin typeface="Arial" panose="020B0604020202020204" pitchFamily="34" charset="0"/>
                  <a:cs typeface="Arial" panose="020B0604020202020204" pitchFamily="34" charset="0"/>
                </a:endParaRPr>
              </a:p>
              <a:p>
                <a:r>
                  <a:rPr lang="en-US" sz="2000" dirty="0">
                    <a:solidFill>
                      <a:schemeClr val="bg1">
                        <a:lumMod val="75000"/>
                      </a:schemeClr>
                    </a:solidFill>
                    <a:latin typeface="Arial" panose="020B0604020202020204" pitchFamily="34" charset="0"/>
                    <a:cs typeface="Arial" panose="020B0604020202020204" pitchFamily="34" charset="0"/>
                  </a:rPr>
                  <a:t>High </a:t>
                </a:r>
                <a14:m>
                  <m:oMath xmlns:m="http://schemas.openxmlformats.org/officeDocument/2006/math">
                    <m:r>
                      <a:rPr lang="en-US" sz="2000" i="1">
                        <a:solidFill>
                          <a:schemeClr val="bg1">
                            <a:lumMod val="75000"/>
                          </a:schemeClr>
                        </a:solidFill>
                        <a:latin typeface="Cambria Math" panose="02040503050406030204" pitchFamily="18" charset="0"/>
                        <a:ea typeface="Cambria Math" panose="02040503050406030204" pitchFamily="18" charset="0"/>
                        <a:cs typeface="Arial" panose="020B0604020202020204" pitchFamily="34" charset="0"/>
                      </a:rPr>
                      <m:t>𝜃</m:t>
                    </m:r>
                  </m:oMath>
                </a14:m>
                <a:endParaRPr lang="en-US" sz="2000" dirty="0">
                  <a:solidFill>
                    <a:schemeClr val="bg1">
                      <a:lumMod val="75000"/>
                    </a:schemeClr>
                  </a:solidFill>
                  <a:latin typeface="Arial" panose="020B0604020202020204" pitchFamily="34" charset="0"/>
                  <a:cs typeface="Arial" panose="020B0604020202020204" pitchFamily="34" charset="0"/>
                </a:endParaRPr>
              </a:p>
              <a:p>
                <a:endParaRPr lang="en-US" sz="2000" dirty="0">
                  <a:solidFill>
                    <a:schemeClr val="bg1">
                      <a:lumMod val="75000"/>
                    </a:schemeClr>
                  </a:solidFill>
                  <a:latin typeface="Arial" panose="020B0604020202020204" pitchFamily="34" charset="0"/>
                  <a:cs typeface="Arial" panose="020B0604020202020204" pitchFamily="34" charset="0"/>
                </a:endParaRPr>
              </a:p>
              <a:p>
                <a14:m>
                  <m:oMath xmlns:m="http://schemas.openxmlformats.org/officeDocument/2006/math">
                    <m:sSubSup>
                      <m:sSubSupPr>
                        <m:ctrlPr>
                          <a:rPr lang="en-US" sz="2000" i="1">
                            <a:solidFill>
                              <a:schemeClr val="bg1">
                                <a:lumMod val="75000"/>
                              </a:schemeClr>
                            </a:solidFill>
                            <a:latin typeface="Cambria Math" panose="02040503050406030204" pitchFamily="18" charset="0"/>
                            <a:ea typeface="Cambria Math" panose="02040503050406030204" pitchFamily="18" charset="0"/>
                          </a:rPr>
                        </m:ctrlPr>
                      </m:sSubSupPr>
                      <m:e>
                        <m:r>
                          <a:rPr lang="en-US" sz="2000" i="1">
                            <a:solidFill>
                              <a:schemeClr val="bg1">
                                <a:lumMod val="75000"/>
                              </a:schemeClr>
                            </a:solidFill>
                            <a:latin typeface="Cambria Math" panose="02040503050406030204" pitchFamily="18" charset="0"/>
                            <a:ea typeface="Cambria Math" panose="02040503050406030204" pitchFamily="18" charset="0"/>
                          </a:rPr>
                          <m:t>𝑢</m:t>
                        </m:r>
                      </m:e>
                      <m:sub>
                        <m:r>
                          <a:rPr lang="en-US" sz="2000" i="1">
                            <a:solidFill>
                              <a:schemeClr val="bg1">
                                <a:lumMod val="75000"/>
                              </a:schemeClr>
                            </a:solidFill>
                            <a:latin typeface="Cambria Math" panose="02040503050406030204" pitchFamily="18" charset="0"/>
                            <a:ea typeface="Cambria Math" panose="02040503050406030204" pitchFamily="18" charset="0"/>
                          </a:rPr>
                          <m:t>𝑡</m:t>
                        </m:r>
                      </m:sub>
                      <m:sup>
                        <m:r>
                          <a:rPr lang="en-US" sz="2000" i="1">
                            <a:solidFill>
                              <a:schemeClr val="bg1">
                                <a:lumMod val="75000"/>
                              </a:schemeClr>
                            </a:solidFill>
                            <a:latin typeface="Cambria Math" panose="02040503050406030204" pitchFamily="18" charset="0"/>
                            <a:ea typeface="Cambria Math" panose="02040503050406030204" pitchFamily="18" charset="0"/>
                          </a:rPr>
                          <m:t>∗</m:t>
                        </m:r>
                      </m:sup>
                    </m:sSubSup>
                  </m:oMath>
                </a14:m>
                <a:r>
                  <a:rPr lang="en-US" sz="2000" dirty="0">
                    <a:solidFill>
                      <a:schemeClr val="bg1">
                        <a:lumMod val="75000"/>
                      </a:schemeClr>
                    </a:solidFill>
                    <a:latin typeface="Arial" panose="020B0604020202020204" pitchFamily="34" charset="0"/>
                    <a:cs typeface="Arial" panose="020B0604020202020204" pitchFamily="34" charset="0"/>
                  </a:rPr>
                  <a:t> temporarily higher</a:t>
                </a:r>
              </a:p>
              <a:p>
                <a:endParaRPr lang="en-US" sz="2000" dirty="0">
                  <a:solidFill>
                    <a:schemeClr val="bg1">
                      <a:lumMod val="75000"/>
                    </a:schemeClr>
                  </a:solidFill>
                  <a:latin typeface="Arial" panose="020B0604020202020204" pitchFamily="34" charset="0"/>
                  <a:cs typeface="Arial" panose="020B0604020202020204" pitchFamily="34" charset="0"/>
                </a:endParaRPr>
              </a:p>
              <a:p>
                <a:r>
                  <a:rPr lang="en-US" sz="2000" dirty="0">
                    <a:solidFill>
                      <a:schemeClr val="bg1">
                        <a:lumMod val="75000"/>
                      </a:schemeClr>
                    </a:solidFill>
                    <a:latin typeface="Arial" panose="020B0604020202020204" pitchFamily="34" charset="0"/>
                    <a:cs typeface="Arial" panose="020B0604020202020204" pitchFamily="34" charset="0"/>
                  </a:rPr>
                  <a:t>Nonlinear Phillips curve or </a:t>
                </a:r>
                <a14:m>
                  <m:oMath xmlns:m="http://schemas.openxmlformats.org/officeDocument/2006/math">
                    <m:r>
                      <a:rPr lang="en-US" sz="2000" i="1">
                        <a:solidFill>
                          <a:schemeClr val="bg1">
                            <a:lumMod val="75000"/>
                          </a:schemeClr>
                        </a:solidFill>
                        <a:latin typeface="Cambria Math" panose="02040503050406030204" pitchFamily="18" charset="0"/>
                        <a:ea typeface="Cambria Math" panose="02040503050406030204" pitchFamily="18" charset="0"/>
                        <a:cs typeface="Arial" panose="020B0604020202020204" pitchFamily="34" charset="0"/>
                      </a:rPr>
                      <m:t>∆</m:t>
                    </m:r>
                    <m:sSub>
                      <m:sSubPr>
                        <m:ctrlPr>
                          <a:rPr lang="en-US" sz="2000" i="1">
                            <a:solidFill>
                              <a:schemeClr val="bg1">
                                <a:lumMod val="75000"/>
                              </a:schemeClr>
                            </a:solidFill>
                            <a:latin typeface="Cambria Math" panose="02040503050406030204" pitchFamily="18" charset="0"/>
                            <a:ea typeface="Cambria Math" panose="02040503050406030204" pitchFamily="18" charset="0"/>
                            <a:cs typeface="Arial" panose="020B0604020202020204" pitchFamily="34" charset="0"/>
                          </a:rPr>
                        </m:ctrlPr>
                      </m:sSubPr>
                      <m:e>
                        <m:r>
                          <a:rPr lang="en-US" sz="2000" i="1">
                            <a:solidFill>
                              <a:schemeClr val="bg1">
                                <a:lumMod val="75000"/>
                              </a:schemeClr>
                            </a:solidFill>
                            <a:latin typeface="Cambria Math" panose="02040503050406030204" pitchFamily="18" charset="0"/>
                            <a:ea typeface="Cambria Math" panose="02040503050406030204" pitchFamily="18" charset="0"/>
                            <a:cs typeface="Arial" panose="020B0604020202020204" pitchFamily="34" charset="0"/>
                          </a:rPr>
                          <m:t>𝑢</m:t>
                        </m:r>
                      </m:e>
                      <m:sub>
                        <m:r>
                          <a:rPr lang="en-US" sz="2000" i="1">
                            <a:solidFill>
                              <a:schemeClr val="bg1">
                                <a:lumMod val="75000"/>
                              </a:schemeClr>
                            </a:solidFill>
                            <a:latin typeface="Cambria Math" panose="02040503050406030204" pitchFamily="18" charset="0"/>
                            <a:ea typeface="Cambria Math" panose="02040503050406030204" pitchFamily="18" charset="0"/>
                            <a:cs typeface="Arial" panose="020B0604020202020204" pitchFamily="34" charset="0"/>
                          </a:rPr>
                          <m:t>𝑡</m:t>
                        </m:r>
                      </m:sub>
                    </m:sSub>
                  </m:oMath>
                </a14:m>
                <a:r>
                  <a:rPr lang="en-US" sz="2000" dirty="0">
                    <a:solidFill>
                      <a:schemeClr val="bg1">
                        <a:lumMod val="75000"/>
                      </a:schemeClr>
                    </a:solidFill>
                    <a:latin typeface="Arial" panose="020B0604020202020204" pitchFamily="34" charset="0"/>
                    <a:cs typeface="Arial" panose="020B0604020202020204" pitchFamily="34" charset="0"/>
                  </a:rPr>
                  <a:t> matters (i.e., “speed limit”)</a:t>
                </a:r>
              </a:p>
              <a:p>
                <a:endParaRPr lang="en-US" sz="2000" dirty="0">
                  <a:solidFill>
                    <a:schemeClr val="bg1">
                      <a:lumMod val="75000"/>
                    </a:schemeClr>
                  </a:solidFill>
                  <a:latin typeface="Arial" panose="020B0604020202020204" pitchFamily="34" charset="0"/>
                  <a:cs typeface="Arial" panose="020B0604020202020204" pitchFamily="34" charset="0"/>
                </a:endParaRPr>
              </a:p>
              <a:p>
                <a:r>
                  <a:rPr lang="en-US" sz="2000" dirty="0">
                    <a:solidFill>
                      <a:schemeClr val="bg1">
                        <a:lumMod val="75000"/>
                      </a:schemeClr>
                    </a:solidFill>
                    <a:latin typeface="Arial" panose="020B0604020202020204" pitchFamily="34" charset="0"/>
                    <a:cs typeface="Arial" panose="020B0604020202020204" pitchFamily="34" charset="0"/>
                  </a:rPr>
                  <a:t>Alternative measures of show less slack</a:t>
                </a:r>
              </a:p>
              <a:p>
                <a:endParaRPr lang="en-US" sz="2000" dirty="0">
                  <a:latin typeface="Arial" panose="020B0604020202020204" pitchFamily="34" charset="0"/>
                  <a:cs typeface="Arial" panose="020B0604020202020204" pitchFamily="34" charset="0"/>
                </a:endParaRPr>
              </a:p>
              <a:p>
                <a:r>
                  <a:rPr lang="en-US" sz="2000" b="1" u="sng" dirty="0">
                    <a:latin typeface="Arial" panose="020B0604020202020204" pitchFamily="34" charset="0"/>
                    <a:cs typeface="Arial" panose="020B0604020202020204" pitchFamily="34" charset="0"/>
                  </a:rPr>
                  <a:t>3. An Alternative Model</a:t>
                </a:r>
              </a:p>
              <a:p>
                <a:endParaRPr lang="en-US" sz="2000" dirty="0">
                  <a:latin typeface="Arial" panose="020B0604020202020204" pitchFamily="34" charset="0"/>
                  <a:cs typeface="Arial" panose="020B0604020202020204" pitchFamily="34" charset="0"/>
                </a:endParaRPr>
              </a:p>
              <a:p>
                <a:r>
                  <a:rPr lang="en-US" sz="2000" dirty="0">
                    <a:ea typeface="Cambria Math" panose="02040503050406030204" pitchFamily="18" charset="0"/>
                  </a:rPr>
                  <a:t>Can think of it as what determines </a:t>
                </a:r>
                <a14:m>
                  <m:oMath xmlns:m="http://schemas.openxmlformats.org/officeDocument/2006/math">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𝐸</m:t>
                        </m:r>
                      </m:e>
                      <m:sub>
                        <m:r>
                          <a:rPr lang="en-US" sz="2000" i="1">
                            <a:latin typeface="Cambria Math" panose="02040503050406030204" pitchFamily="18" charset="0"/>
                            <a:ea typeface="Cambria Math" panose="02040503050406030204" pitchFamily="18" charset="0"/>
                          </a:rPr>
                          <m:t>𝑡</m:t>
                        </m:r>
                      </m:sub>
                    </m:sSub>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𝜋</m:t>
                        </m:r>
                      </m:e>
                      <m:sub>
                        <m:r>
                          <a:rPr lang="en-US" sz="2000" i="1">
                            <a:latin typeface="Cambria Math" panose="02040503050406030204" pitchFamily="18" charset="0"/>
                            <a:ea typeface="Cambria Math" panose="02040503050406030204" pitchFamily="18" charset="0"/>
                          </a:rPr>
                          <m:t>𝑡</m:t>
                        </m:r>
                        <m:r>
                          <a:rPr lang="en-US" sz="2000" i="1">
                            <a:latin typeface="Cambria Math" panose="02040503050406030204" pitchFamily="18" charset="0"/>
                            <a:ea typeface="Cambria Math" panose="02040503050406030204" pitchFamily="18" charset="0"/>
                          </a:rPr>
                          <m:t>+1</m:t>
                        </m:r>
                      </m:sub>
                    </m:sSub>
                  </m:oMath>
                </a14:m>
                <a:endParaRPr lang="en-US" sz="2000" dirty="0">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6F0CDFD1-41C1-C348-A4EB-A77EFD2E2562}"/>
                  </a:ext>
                </a:extLst>
              </p:cNvPr>
              <p:cNvSpPr txBox="1">
                <a:spLocks noRot="1" noChangeAspect="1" noMove="1" noResize="1" noEditPoints="1" noAdjustHandles="1" noChangeArrowheads="1" noChangeShapeType="1" noTextEdit="1"/>
              </p:cNvSpPr>
              <p:nvPr/>
            </p:nvSpPr>
            <p:spPr>
              <a:xfrm>
                <a:off x="256854" y="1469204"/>
                <a:ext cx="8630292" cy="5324535"/>
              </a:xfrm>
              <a:prstGeom prst="rect">
                <a:avLst/>
              </a:prstGeom>
              <a:blipFill>
                <a:blip r:embed="rId3"/>
                <a:stretch>
                  <a:fillRect l="-735" t="-476" b="-1190"/>
                </a:stretch>
              </a:blipFill>
            </p:spPr>
            <p:txBody>
              <a:bodyPr/>
              <a:lstStyle/>
              <a:p>
                <a:r>
                  <a:rPr lang="en-US">
                    <a:noFill/>
                  </a:rPr>
                  <a:t> </a:t>
                </a:r>
              </a:p>
            </p:txBody>
          </p:sp>
        </mc:Fallback>
      </mc:AlternateContent>
    </p:spTree>
    <p:extLst>
      <p:ext uri="{BB962C8B-B14F-4D97-AF65-F5344CB8AC3E}">
        <p14:creationId xmlns:p14="http://schemas.microsoft.com/office/powerpoint/2010/main" val="2623438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 y="457200"/>
            <a:ext cx="8970264" cy="1143000"/>
          </a:xfrm>
        </p:spPr>
        <p:txBody>
          <a:bodyPr>
            <a:noAutofit/>
          </a:bodyPr>
          <a:lstStyle/>
          <a:p>
            <a:r>
              <a:rPr lang="en-US" sz="3000" u="sng">
                <a:solidFill>
                  <a:srgbClr val="A71930"/>
                </a:solidFill>
              </a:rPr>
              <a:t>3. An alternative model</a:t>
            </a:r>
            <a:br>
              <a:rPr lang="en-US" sz="3000" b="0">
                <a:solidFill>
                  <a:srgbClr val="A71930"/>
                </a:solidFill>
              </a:rPr>
            </a:br>
            <a:r>
              <a:rPr lang="en-US" sz="3000">
                <a:solidFill>
                  <a:srgbClr val="A71930"/>
                </a:solidFill>
              </a:rPr>
              <a:t>A thought experiment</a:t>
            </a:r>
          </a:p>
        </p:txBody>
      </p:sp>
      <p:sp>
        <p:nvSpPr>
          <p:cNvPr id="6" name="TextBox 5">
            <a:extLst>
              <a:ext uri="{FF2B5EF4-FFF2-40B4-BE49-F238E27FC236}">
                <a16:creationId xmlns:a16="http://schemas.microsoft.com/office/drawing/2014/main" id="{E835B0A4-D483-C441-A200-290ED47CE870}"/>
              </a:ext>
            </a:extLst>
          </p:cNvPr>
          <p:cNvSpPr txBox="1"/>
          <p:nvPr/>
        </p:nvSpPr>
        <p:spPr>
          <a:xfrm>
            <a:off x="338703" y="1733696"/>
            <a:ext cx="8466593" cy="4893647"/>
          </a:xfrm>
          <a:prstGeom prst="rect">
            <a:avLst/>
          </a:prstGeom>
          <a:noFill/>
        </p:spPr>
        <p:txBody>
          <a:bodyPr wrap="square" rtlCol="0">
            <a:spAutoFit/>
          </a:bodyPr>
          <a:lstStyle/>
          <a:p>
            <a:pPr marL="457200" indent="-457200">
              <a:buFont typeface="Arial" panose="020B0604020202020204" pitchFamily="34" charset="0"/>
              <a:buChar char="•"/>
            </a:pPr>
            <a:r>
              <a:rPr lang="en-US" sz="2400">
                <a:latin typeface="Arial" panose="020B0604020202020204" pitchFamily="34" charset="0"/>
                <a:cs typeface="Arial" panose="020B0604020202020204" pitchFamily="34" charset="0"/>
              </a:rPr>
              <a:t>Suppose you gave everyone a helicopter drop of $1,000,000.</a:t>
            </a:r>
          </a:p>
          <a:p>
            <a:pPr marL="457200" indent="-457200">
              <a:buFont typeface="Arial" panose="020B0604020202020204" pitchFamily="34" charset="0"/>
              <a:buChar char="•"/>
            </a:pPr>
            <a:endParaRPr lang="en-US" sz="240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a:latin typeface="Arial" panose="020B0604020202020204" pitchFamily="34" charset="0"/>
                <a:cs typeface="Arial" panose="020B0604020202020204" pitchFamily="34" charset="0"/>
              </a:rPr>
              <a:t>IF you used a Phillips curve with unchanged inflation expectations at most this would lead you to predict about 3 percent inflation.</a:t>
            </a:r>
          </a:p>
          <a:p>
            <a:pPr marL="457200" indent="-457200">
              <a:buFont typeface="Arial" panose="020B0604020202020204" pitchFamily="34" charset="0"/>
              <a:buChar char="•"/>
            </a:pPr>
            <a:endParaRPr lang="en-US" sz="240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a:latin typeface="Arial" panose="020B0604020202020204" pitchFamily="34" charset="0"/>
                <a:cs typeface="Arial" panose="020B0604020202020204" pitchFamily="34" charset="0"/>
              </a:rPr>
              <a:t>Is it better to think of this policy as changing inflation expectations than operating through supply and demand in the labor market?</a:t>
            </a:r>
          </a:p>
          <a:p>
            <a:endParaRPr lang="en-US" sz="2400">
              <a:latin typeface="Arial" panose="020B0604020202020204" pitchFamily="34" charset="0"/>
              <a:cs typeface="Arial" panose="020B0604020202020204" pitchFamily="34" charset="0"/>
            </a:endParaRPr>
          </a:p>
          <a:p>
            <a:r>
              <a:rPr lang="en-US" sz="2400" i="1">
                <a:solidFill>
                  <a:srgbClr val="FF0000"/>
                </a:solidFill>
                <a:latin typeface="Arial" panose="020B0604020202020204" pitchFamily="34" charset="0"/>
                <a:cs typeface="Arial" panose="020B0604020202020204" pitchFamily="34" charset="0"/>
              </a:rPr>
              <a:t>In general, inflation rates vary a lot across countries and over time in ways not at all related to the degree of slack.</a:t>
            </a:r>
          </a:p>
        </p:txBody>
      </p:sp>
    </p:spTree>
    <p:extLst>
      <p:ext uri="{BB962C8B-B14F-4D97-AF65-F5344CB8AC3E}">
        <p14:creationId xmlns:p14="http://schemas.microsoft.com/office/powerpoint/2010/main" val="324695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 y="457200"/>
            <a:ext cx="8970264" cy="1143000"/>
          </a:xfrm>
        </p:spPr>
        <p:txBody>
          <a:bodyPr>
            <a:noAutofit/>
          </a:bodyPr>
          <a:lstStyle/>
          <a:p>
            <a:r>
              <a:rPr lang="en-US" sz="3000" dirty="0">
                <a:solidFill>
                  <a:srgbClr val="A71930"/>
                </a:solidFill>
              </a:rPr>
              <a:t>Model nominal GDP + real GDP inelastic, prices are the residual</a:t>
            </a:r>
          </a:p>
        </p:txBody>
      </p:sp>
      <p:sp>
        <p:nvSpPr>
          <p:cNvPr id="6" name="TextBox 5">
            <a:extLst>
              <a:ext uri="{FF2B5EF4-FFF2-40B4-BE49-F238E27FC236}">
                <a16:creationId xmlns:a16="http://schemas.microsoft.com/office/drawing/2014/main" id="{E835B0A4-D483-C441-A200-290ED47CE870}"/>
              </a:ext>
            </a:extLst>
          </p:cNvPr>
          <p:cNvSpPr txBox="1"/>
          <p:nvPr/>
        </p:nvSpPr>
        <p:spPr>
          <a:xfrm>
            <a:off x="338703" y="2092511"/>
            <a:ext cx="8466593" cy="4093428"/>
          </a:xfrm>
          <a:prstGeom prst="rect">
            <a:avLst/>
          </a:prstGeom>
          <a:noFill/>
        </p:spPr>
        <p:txBody>
          <a:bodyPr wrap="square" rtlCol="0">
            <a:spAutoFit/>
          </a:bodyPr>
          <a:lstStyle/>
          <a:p>
            <a:pPr algn="just"/>
            <a:r>
              <a:rPr lang="en-US" sz="2600">
                <a:latin typeface="Arial" panose="020B0604020202020204" pitchFamily="34" charset="0"/>
                <a:cs typeface="Arial" panose="020B0604020202020204" pitchFamily="34" charset="0"/>
              </a:rPr>
              <a:t>A simple model for 2021:</a:t>
            </a:r>
          </a:p>
          <a:p>
            <a:pPr algn="just"/>
            <a:endParaRPr lang="en-US" sz="2600">
              <a:latin typeface="Arial" panose="020B0604020202020204" pitchFamily="34" charset="0"/>
              <a:cs typeface="Arial" panose="020B0604020202020204" pitchFamily="34" charset="0"/>
            </a:endParaRPr>
          </a:p>
          <a:p>
            <a:pPr marL="457200" indent="-457200" algn="just">
              <a:buFont typeface="+mj-lt"/>
              <a:buAutoNum type="arabicPeriod"/>
            </a:pPr>
            <a:r>
              <a:rPr lang="en-US" sz="2600">
                <a:latin typeface="Arial" panose="020B0604020202020204" pitchFamily="34" charset="0"/>
                <a:cs typeface="Arial" panose="020B0604020202020204" pitchFamily="34" charset="0"/>
              </a:rPr>
              <a:t>Use multipliers and other standard methods to predict </a:t>
            </a:r>
            <a:r>
              <a:rPr lang="en-US" sz="2600" i="1">
                <a:latin typeface="Arial" panose="020B0604020202020204" pitchFamily="34" charset="0"/>
                <a:cs typeface="Arial" panose="020B0604020202020204" pitchFamily="34" charset="0"/>
              </a:rPr>
              <a:t>nominal </a:t>
            </a:r>
            <a:r>
              <a:rPr lang="en-US" sz="2600">
                <a:latin typeface="Arial" panose="020B0604020202020204" pitchFamily="34" charset="0"/>
                <a:cs typeface="Arial" panose="020B0604020202020204" pitchFamily="34" charset="0"/>
              </a:rPr>
              <a:t>GDP</a:t>
            </a:r>
          </a:p>
          <a:p>
            <a:pPr marL="457200" indent="-457200" algn="just">
              <a:buFont typeface="+mj-lt"/>
              <a:buAutoNum type="arabicPeriod"/>
            </a:pPr>
            <a:endParaRPr lang="en-US" sz="2600">
              <a:latin typeface="Arial" panose="020B0604020202020204" pitchFamily="34" charset="0"/>
              <a:cs typeface="Arial" panose="020B0604020202020204" pitchFamily="34" charset="0"/>
            </a:endParaRPr>
          </a:p>
          <a:p>
            <a:pPr marL="457200" indent="-457200" algn="just">
              <a:buFont typeface="+mj-lt"/>
              <a:buAutoNum type="arabicPeriod"/>
            </a:pPr>
            <a:r>
              <a:rPr lang="en-US" sz="2600">
                <a:latin typeface="Arial" panose="020B0604020202020204" pitchFamily="34" charset="0"/>
                <a:cs typeface="Arial" panose="020B0604020202020204" pitchFamily="34" charset="0"/>
              </a:rPr>
              <a:t>Use productive capacity of the economy adjusted down for pandemic to predict </a:t>
            </a:r>
            <a:r>
              <a:rPr lang="en-US" sz="2600" i="1">
                <a:latin typeface="Arial" panose="020B0604020202020204" pitchFamily="34" charset="0"/>
                <a:cs typeface="Arial" panose="020B0604020202020204" pitchFamily="34" charset="0"/>
              </a:rPr>
              <a:t>real</a:t>
            </a:r>
            <a:r>
              <a:rPr lang="en-US" sz="2600">
                <a:latin typeface="Arial" panose="020B0604020202020204" pitchFamily="34" charset="0"/>
                <a:cs typeface="Arial" panose="020B0604020202020204" pitchFamily="34" charset="0"/>
              </a:rPr>
              <a:t> GDP (simplification assuming real GDP is inelastic)</a:t>
            </a:r>
          </a:p>
          <a:p>
            <a:pPr marL="457200" indent="-457200" algn="just">
              <a:buFont typeface="+mj-lt"/>
              <a:buAutoNum type="arabicPeriod"/>
            </a:pPr>
            <a:endParaRPr lang="en-US" sz="2600">
              <a:latin typeface="Arial" panose="020B0604020202020204" pitchFamily="34" charset="0"/>
              <a:cs typeface="Arial" panose="020B0604020202020204" pitchFamily="34" charset="0"/>
            </a:endParaRPr>
          </a:p>
          <a:p>
            <a:pPr marL="457200" indent="-457200" algn="just">
              <a:buFont typeface="+mj-lt"/>
              <a:buAutoNum type="arabicPeriod"/>
            </a:pPr>
            <a:r>
              <a:rPr lang="en-US" sz="2600">
                <a:latin typeface="Arial" panose="020B0604020202020204" pitchFamily="34" charset="0"/>
                <a:cs typeface="Arial" panose="020B0604020202020204" pitchFamily="34" charset="0"/>
              </a:rPr>
              <a:t>Price increases are the residual</a:t>
            </a:r>
          </a:p>
        </p:txBody>
      </p:sp>
    </p:spTree>
    <p:extLst>
      <p:ext uri="{BB962C8B-B14F-4D97-AF65-F5344CB8AC3E}">
        <p14:creationId xmlns:p14="http://schemas.microsoft.com/office/powerpoint/2010/main" val="28539767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 y="457200"/>
            <a:ext cx="8970264" cy="1143000"/>
          </a:xfrm>
        </p:spPr>
        <p:txBody>
          <a:bodyPr>
            <a:noAutofit/>
          </a:bodyPr>
          <a:lstStyle/>
          <a:p>
            <a:r>
              <a:rPr lang="en-US" sz="3000" dirty="0">
                <a:solidFill>
                  <a:srgbClr val="A71930"/>
                </a:solidFill>
              </a:rPr>
              <a:t>Quantifying:</a:t>
            </a:r>
            <a:r>
              <a:rPr lang="en-US" dirty="0">
                <a:solidFill>
                  <a:srgbClr val="A71930"/>
                </a:solidFill>
              </a:rPr>
              <a:t> </a:t>
            </a:r>
            <a:r>
              <a:rPr lang="en-US" sz="3000" dirty="0">
                <a:solidFill>
                  <a:srgbClr val="A71930"/>
                </a:solidFill>
              </a:rPr>
              <a:t>Inflation ~1-4pp higher in 2021 and ~0-2pp higher in 2022???</a:t>
            </a:r>
          </a:p>
        </p:txBody>
      </p:sp>
      <p:sp>
        <p:nvSpPr>
          <p:cNvPr id="4" name="TextBox 3">
            <a:extLst>
              <a:ext uri="{FF2B5EF4-FFF2-40B4-BE49-F238E27FC236}">
                <a16:creationId xmlns:a16="http://schemas.microsoft.com/office/drawing/2014/main" id="{B34A69FA-03AB-48B2-B196-5DAF9874DBD8}"/>
              </a:ext>
            </a:extLst>
          </p:cNvPr>
          <p:cNvSpPr txBox="1"/>
          <p:nvPr/>
        </p:nvSpPr>
        <p:spPr>
          <a:xfrm>
            <a:off x="0" y="6488668"/>
            <a:ext cx="9144000" cy="369332"/>
          </a:xfrm>
          <a:prstGeom prst="rect">
            <a:avLst/>
          </a:prstGeom>
          <a:noFill/>
        </p:spPr>
        <p:txBody>
          <a:bodyPr wrap="square" rtlCol="0">
            <a:spAutoFit/>
          </a:bodyPr>
          <a:lstStyle/>
          <a:p>
            <a:r>
              <a:rPr lang="en-US" sz="900">
                <a:latin typeface="Arial" panose="020B0604020202020204" pitchFamily="34" charset="0"/>
                <a:cs typeface="Arial" panose="020B0604020202020204" pitchFamily="34" charset="0"/>
              </a:rPr>
              <a:t>Note: Normal multipliers based on CEA (2009, 2014); low multipliers based on CBO (2020).</a:t>
            </a:r>
          </a:p>
          <a:p>
            <a:r>
              <a:rPr lang="en-US" sz="900">
                <a:latin typeface="Arial" panose="020B0604020202020204" pitchFamily="34" charset="0"/>
                <a:cs typeface="Arial" panose="020B0604020202020204" pitchFamily="34" charset="0"/>
              </a:rPr>
              <a:t>Source: Congressional Budget Office; IHS Markit; Council of Economic Advisers; author’s calculations.</a:t>
            </a:r>
          </a:p>
        </p:txBody>
      </p:sp>
      <p:pic>
        <p:nvPicPr>
          <p:cNvPr id="7" name="Picture 6">
            <a:extLst>
              <a:ext uri="{FF2B5EF4-FFF2-40B4-BE49-F238E27FC236}">
                <a16:creationId xmlns:a16="http://schemas.microsoft.com/office/drawing/2014/main" id="{75A90D30-67C6-42A1-95F9-E497B36E3DEF}"/>
              </a:ext>
            </a:extLst>
          </p:cNvPr>
          <p:cNvPicPr>
            <a:picLocks noChangeAspect="1"/>
          </p:cNvPicPr>
          <p:nvPr/>
        </p:nvPicPr>
        <p:blipFill>
          <a:blip r:embed="rId3"/>
          <a:stretch>
            <a:fillRect/>
          </a:stretch>
        </p:blipFill>
        <p:spPr>
          <a:xfrm>
            <a:off x="1402080" y="1600200"/>
            <a:ext cx="6339840" cy="4755540"/>
          </a:xfrm>
          <a:prstGeom prst="rect">
            <a:avLst/>
          </a:prstGeom>
        </p:spPr>
      </p:pic>
    </p:spTree>
    <p:extLst>
      <p:ext uri="{BB962C8B-B14F-4D97-AF65-F5344CB8AC3E}">
        <p14:creationId xmlns:p14="http://schemas.microsoft.com/office/powerpoint/2010/main" val="7382913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 y="457200"/>
            <a:ext cx="8970264" cy="1143000"/>
          </a:xfrm>
        </p:spPr>
        <p:txBody>
          <a:bodyPr>
            <a:noAutofit/>
          </a:bodyPr>
          <a:lstStyle/>
          <a:p>
            <a:r>
              <a:rPr lang="en-US">
                <a:solidFill>
                  <a:srgbClr val="A71930"/>
                </a:solidFill>
              </a:rPr>
              <a:t>As an aside, Europe appears to have had much less fiscal stimulus</a:t>
            </a:r>
            <a:endParaRPr lang="en-US" sz="3000">
              <a:solidFill>
                <a:srgbClr val="A71930"/>
              </a:solidFill>
            </a:endParaRPr>
          </a:p>
        </p:txBody>
      </p:sp>
      <p:sp>
        <p:nvSpPr>
          <p:cNvPr id="3" name="TextBox 2">
            <a:extLst>
              <a:ext uri="{FF2B5EF4-FFF2-40B4-BE49-F238E27FC236}">
                <a16:creationId xmlns:a16="http://schemas.microsoft.com/office/drawing/2014/main" id="{B757AF4D-C98F-4D5F-A463-41DD9EE29C43}"/>
              </a:ext>
            </a:extLst>
          </p:cNvPr>
          <p:cNvSpPr txBox="1"/>
          <p:nvPr/>
        </p:nvSpPr>
        <p:spPr>
          <a:xfrm>
            <a:off x="0" y="6488668"/>
            <a:ext cx="9144000" cy="369332"/>
          </a:xfrm>
          <a:prstGeom prst="rect">
            <a:avLst/>
          </a:prstGeom>
          <a:noFill/>
        </p:spPr>
        <p:txBody>
          <a:bodyPr wrap="square" rtlCol="0">
            <a:spAutoFit/>
          </a:bodyPr>
          <a:lstStyle/>
          <a:p>
            <a:r>
              <a:rPr lang="en-US" sz="900">
                <a:latin typeface="Arial" panose="020B0604020202020204" pitchFamily="34" charset="0"/>
                <a:cs typeface="Arial" panose="020B0604020202020204" pitchFamily="34" charset="0"/>
              </a:rPr>
              <a:t>Note: Pre-pandemic trend based on log-linear regression for 2018Q1 to 2019Q4.</a:t>
            </a:r>
          </a:p>
          <a:p>
            <a:r>
              <a:rPr lang="en-US" sz="900">
                <a:latin typeface="Arial" panose="020B0604020202020204" pitchFamily="34" charset="0"/>
                <a:cs typeface="Arial" panose="020B0604020202020204" pitchFamily="34" charset="0"/>
              </a:rPr>
              <a:t>Source: Bureau of Economic Analysis; INSEE; </a:t>
            </a:r>
            <a:r>
              <a:rPr lang="en-US" sz="900" err="1">
                <a:latin typeface="Arial" panose="020B0604020202020204" pitchFamily="34" charset="0"/>
                <a:cs typeface="Arial" panose="020B0604020202020204" pitchFamily="34" charset="0"/>
              </a:rPr>
              <a:t>Statistisches</a:t>
            </a:r>
            <a:r>
              <a:rPr lang="en-US" sz="900">
                <a:latin typeface="Arial" panose="020B0604020202020204" pitchFamily="34" charset="0"/>
                <a:cs typeface="Arial" panose="020B0604020202020204" pitchFamily="34" charset="0"/>
              </a:rPr>
              <a:t> </a:t>
            </a:r>
            <a:r>
              <a:rPr lang="en-US" sz="900" err="1">
                <a:latin typeface="Arial" panose="020B0604020202020204" pitchFamily="34" charset="0"/>
                <a:cs typeface="Arial" panose="020B0604020202020204" pitchFamily="34" charset="0"/>
              </a:rPr>
              <a:t>Bundesamt</a:t>
            </a:r>
            <a:r>
              <a:rPr lang="en-US" sz="900">
                <a:latin typeface="Arial" panose="020B0604020202020204" pitchFamily="34" charset="0"/>
                <a:cs typeface="Arial" panose="020B0604020202020204" pitchFamily="34" charset="0"/>
              </a:rPr>
              <a:t>; Macrobond; author’s calculations. </a:t>
            </a:r>
          </a:p>
        </p:txBody>
      </p:sp>
      <p:pic>
        <p:nvPicPr>
          <p:cNvPr id="6" name="Picture 5">
            <a:extLst>
              <a:ext uri="{FF2B5EF4-FFF2-40B4-BE49-F238E27FC236}">
                <a16:creationId xmlns:a16="http://schemas.microsoft.com/office/drawing/2014/main" id="{D54F3851-5409-4D1A-8410-BDAD3EC0C78A}"/>
              </a:ext>
            </a:extLst>
          </p:cNvPr>
          <p:cNvPicPr>
            <a:picLocks noChangeAspect="1"/>
          </p:cNvPicPr>
          <p:nvPr/>
        </p:nvPicPr>
        <p:blipFill>
          <a:blip r:embed="rId3"/>
          <a:stretch>
            <a:fillRect/>
          </a:stretch>
        </p:blipFill>
        <p:spPr>
          <a:xfrm>
            <a:off x="4937760" y="1554480"/>
            <a:ext cx="3261143" cy="2468880"/>
          </a:xfrm>
          <a:prstGeom prst="rect">
            <a:avLst/>
          </a:prstGeom>
        </p:spPr>
      </p:pic>
      <p:pic>
        <p:nvPicPr>
          <p:cNvPr id="8" name="Picture 7">
            <a:extLst>
              <a:ext uri="{FF2B5EF4-FFF2-40B4-BE49-F238E27FC236}">
                <a16:creationId xmlns:a16="http://schemas.microsoft.com/office/drawing/2014/main" id="{5F6F1D4F-D02F-4C16-967A-155F3999A9CA}"/>
              </a:ext>
            </a:extLst>
          </p:cNvPr>
          <p:cNvPicPr>
            <a:picLocks noChangeAspect="1"/>
          </p:cNvPicPr>
          <p:nvPr/>
        </p:nvPicPr>
        <p:blipFill>
          <a:blip r:embed="rId4"/>
          <a:stretch>
            <a:fillRect/>
          </a:stretch>
        </p:blipFill>
        <p:spPr>
          <a:xfrm>
            <a:off x="4937760" y="3921568"/>
            <a:ext cx="3289557" cy="2468880"/>
          </a:xfrm>
          <a:prstGeom prst="rect">
            <a:avLst/>
          </a:prstGeom>
        </p:spPr>
      </p:pic>
      <p:pic>
        <p:nvPicPr>
          <p:cNvPr id="9" name="Picture 8">
            <a:extLst>
              <a:ext uri="{FF2B5EF4-FFF2-40B4-BE49-F238E27FC236}">
                <a16:creationId xmlns:a16="http://schemas.microsoft.com/office/drawing/2014/main" id="{5CAF4ADB-10BB-4EDA-AB1F-8AA1CB118606}"/>
              </a:ext>
            </a:extLst>
          </p:cNvPr>
          <p:cNvPicPr>
            <a:picLocks noChangeAspect="1"/>
          </p:cNvPicPr>
          <p:nvPr/>
        </p:nvPicPr>
        <p:blipFill>
          <a:blip r:embed="rId5"/>
          <a:stretch>
            <a:fillRect/>
          </a:stretch>
        </p:blipFill>
        <p:spPr>
          <a:xfrm>
            <a:off x="731520" y="2548444"/>
            <a:ext cx="3659124" cy="2746248"/>
          </a:xfrm>
          <a:prstGeom prst="rect">
            <a:avLst/>
          </a:prstGeom>
        </p:spPr>
      </p:pic>
    </p:spTree>
    <p:extLst>
      <p:ext uri="{BB962C8B-B14F-4D97-AF65-F5344CB8AC3E}">
        <p14:creationId xmlns:p14="http://schemas.microsoft.com/office/powerpoint/2010/main" val="37409758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86868" y="457200"/>
                <a:ext cx="8970264" cy="1143000"/>
              </a:xfrm>
            </p:spPr>
            <p:txBody>
              <a:bodyPr>
                <a:noAutofit/>
              </a:bodyPr>
              <a:lstStyle/>
              <a:p>
                <a:r>
                  <a:rPr lang="en-US">
                    <a:solidFill>
                      <a:srgbClr val="A71930"/>
                    </a:solidFill>
                  </a:rPr>
                  <a:t>Should we think of this as a model of </a:t>
                </a:r>
                <a14:m>
                  <m:oMath xmlns:m="http://schemas.openxmlformats.org/officeDocument/2006/math">
                    <m:sSub>
                      <m:sSubPr>
                        <m:ctrlPr>
                          <a:rPr lang="en-US" i="1">
                            <a:solidFill>
                              <a:srgbClr val="A71930"/>
                            </a:solidFill>
                            <a:latin typeface="Cambria Math" panose="02040503050406030204" pitchFamily="18" charset="0"/>
                          </a:rPr>
                        </m:ctrlPr>
                      </m:sSubPr>
                      <m:e>
                        <m:r>
                          <a:rPr lang="en-US">
                            <a:solidFill>
                              <a:srgbClr val="A71930"/>
                            </a:solidFill>
                            <a:latin typeface="Cambria Math" panose="02040503050406030204" pitchFamily="18" charset="0"/>
                          </a:rPr>
                          <m:t>𝑬</m:t>
                        </m:r>
                      </m:e>
                      <m:sub>
                        <m:r>
                          <a:rPr lang="en-US">
                            <a:solidFill>
                              <a:srgbClr val="A71930"/>
                            </a:solidFill>
                            <a:latin typeface="Cambria Math" panose="02040503050406030204" pitchFamily="18" charset="0"/>
                          </a:rPr>
                          <m:t>𝒕</m:t>
                        </m:r>
                      </m:sub>
                    </m:sSub>
                    <m:sSub>
                      <m:sSubPr>
                        <m:ctrlPr>
                          <a:rPr lang="en-US" i="1">
                            <a:solidFill>
                              <a:srgbClr val="A71930"/>
                            </a:solidFill>
                            <a:latin typeface="Cambria Math" panose="02040503050406030204" pitchFamily="18" charset="0"/>
                          </a:rPr>
                        </m:ctrlPr>
                      </m:sSubPr>
                      <m:e>
                        <m:r>
                          <a:rPr lang="en-US">
                            <a:solidFill>
                              <a:srgbClr val="A71930"/>
                            </a:solidFill>
                            <a:latin typeface="Cambria Math" panose="02040503050406030204" pitchFamily="18" charset="0"/>
                          </a:rPr>
                          <m:t>𝝅</m:t>
                        </m:r>
                      </m:e>
                      <m:sub>
                        <m:r>
                          <a:rPr lang="en-US">
                            <a:solidFill>
                              <a:srgbClr val="A71930"/>
                            </a:solidFill>
                            <a:latin typeface="Cambria Math" panose="02040503050406030204" pitchFamily="18" charset="0"/>
                          </a:rPr>
                          <m:t>𝒕</m:t>
                        </m:r>
                        <m:r>
                          <a:rPr lang="en-US">
                            <a:solidFill>
                              <a:srgbClr val="A71930"/>
                            </a:solidFill>
                            <a:latin typeface="Cambria Math" panose="02040503050406030204" pitchFamily="18" charset="0"/>
                          </a:rPr>
                          <m:t>+</m:t>
                        </m:r>
                        <m:r>
                          <a:rPr lang="en-US">
                            <a:solidFill>
                              <a:srgbClr val="A71930"/>
                            </a:solidFill>
                            <a:latin typeface="Cambria Math" panose="02040503050406030204" pitchFamily="18" charset="0"/>
                          </a:rPr>
                          <m:t>𝟏</m:t>
                        </m:r>
                      </m:sub>
                    </m:sSub>
                    <m:r>
                      <a:rPr lang="en-US" b="1">
                        <a:solidFill>
                          <a:srgbClr val="A71930"/>
                        </a:solidFill>
                        <a:latin typeface="Cambria Math" panose="02040503050406030204" pitchFamily="18" charset="0"/>
                      </a:rPr>
                      <m:t>?</m:t>
                    </m:r>
                  </m:oMath>
                </a14:m>
                <a:endParaRPr lang="en-US">
                  <a:solidFill>
                    <a:srgbClr val="A71930"/>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86868" y="457200"/>
                <a:ext cx="8970264" cy="1143000"/>
              </a:xfrm>
              <a:blipFill>
                <a:blip r:embed="rId3"/>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E835B0A4-D483-C441-A200-290ED47CE870}"/>
              </a:ext>
            </a:extLst>
          </p:cNvPr>
          <p:cNvSpPr txBox="1"/>
          <p:nvPr/>
        </p:nvSpPr>
        <p:spPr>
          <a:xfrm>
            <a:off x="211703" y="1476168"/>
            <a:ext cx="4131697" cy="5016758"/>
          </a:xfrm>
          <a:prstGeom prst="rect">
            <a:avLst/>
          </a:prstGeom>
          <a:noFill/>
        </p:spPr>
        <p:txBody>
          <a:bodyPr wrap="square" rtlCol="0">
            <a:spAutoFit/>
          </a:bodyPr>
          <a:lstStyle/>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Sticking with the Phillips curve can think of this as a model for expected inflation, maybe the fiscal theory of the price level?</a:t>
            </a:r>
          </a:p>
          <a:p>
            <a:pPr marL="457200"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But, hard to have specific predictions from this approach. And why would it change the rate not the level?</a:t>
            </a:r>
          </a:p>
          <a:p>
            <a:pPr marL="457200"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Plus, expectations have not shifted very much.</a:t>
            </a:r>
          </a:p>
          <a:p>
            <a:pPr marL="457200"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i="1" dirty="0">
                <a:solidFill>
                  <a:srgbClr val="FF0000"/>
                </a:solidFill>
                <a:latin typeface="Arial" panose="020B0604020202020204" pitchFamily="34" charset="0"/>
                <a:cs typeface="Arial" panose="020B0604020202020204" pitchFamily="34" charset="0"/>
              </a:rPr>
              <a:t>So maybe best to think of this as mapping in to a nonlinear Phillips curve after all.</a:t>
            </a:r>
          </a:p>
        </p:txBody>
      </p:sp>
      <p:pic>
        <p:nvPicPr>
          <p:cNvPr id="3" name="Picture 2">
            <a:extLst>
              <a:ext uri="{FF2B5EF4-FFF2-40B4-BE49-F238E27FC236}">
                <a16:creationId xmlns:a16="http://schemas.microsoft.com/office/drawing/2014/main" id="{0686D74C-699F-4A6D-BFAF-165F08CC1A18}"/>
              </a:ext>
            </a:extLst>
          </p:cNvPr>
          <p:cNvPicPr>
            <a:picLocks noChangeAspect="1"/>
          </p:cNvPicPr>
          <p:nvPr/>
        </p:nvPicPr>
        <p:blipFill>
          <a:blip r:embed="rId4"/>
          <a:stretch>
            <a:fillRect/>
          </a:stretch>
        </p:blipFill>
        <p:spPr>
          <a:xfrm>
            <a:off x="4572000" y="2194560"/>
            <a:ext cx="4572000" cy="3431380"/>
          </a:xfrm>
          <a:prstGeom prst="rect">
            <a:avLst/>
          </a:prstGeom>
        </p:spPr>
      </p:pic>
      <p:sp>
        <p:nvSpPr>
          <p:cNvPr id="5" name="TextBox 4">
            <a:extLst>
              <a:ext uri="{FF2B5EF4-FFF2-40B4-BE49-F238E27FC236}">
                <a16:creationId xmlns:a16="http://schemas.microsoft.com/office/drawing/2014/main" id="{EA0031BF-4244-4E3A-83F9-8C3DAD805467}"/>
              </a:ext>
            </a:extLst>
          </p:cNvPr>
          <p:cNvSpPr txBox="1"/>
          <p:nvPr/>
        </p:nvSpPr>
        <p:spPr>
          <a:xfrm>
            <a:off x="0" y="6629909"/>
            <a:ext cx="9144000" cy="230832"/>
          </a:xfrm>
          <a:prstGeom prst="rect">
            <a:avLst/>
          </a:prstGeom>
          <a:noFill/>
        </p:spPr>
        <p:txBody>
          <a:bodyPr wrap="square" rtlCol="0">
            <a:spAutoFit/>
          </a:bodyPr>
          <a:lstStyle/>
          <a:p>
            <a:r>
              <a:rPr lang="en-US" sz="900">
                <a:latin typeface="Arial" panose="020B0604020202020204" pitchFamily="34" charset="0"/>
                <a:cs typeface="Arial" panose="020B0604020202020204" pitchFamily="34" charset="0"/>
              </a:rPr>
              <a:t>Source: Macrobond.</a:t>
            </a:r>
          </a:p>
        </p:txBody>
      </p:sp>
    </p:spTree>
    <p:extLst>
      <p:ext uri="{BB962C8B-B14F-4D97-AF65-F5344CB8AC3E}">
        <p14:creationId xmlns:p14="http://schemas.microsoft.com/office/powerpoint/2010/main" val="416155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 y="457200"/>
            <a:ext cx="8970264" cy="1143000"/>
          </a:xfrm>
        </p:spPr>
        <p:txBody>
          <a:bodyPr>
            <a:noAutofit/>
          </a:bodyPr>
          <a:lstStyle/>
          <a:p>
            <a:r>
              <a:rPr lang="en-US" sz="3000" dirty="0">
                <a:solidFill>
                  <a:srgbClr val="A71930"/>
                </a:solidFill>
              </a:rPr>
              <a:t>Bottom line</a:t>
            </a:r>
          </a:p>
        </p:txBody>
      </p:sp>
      <p:sp>
        <p:nvSpPr>
          <p:cNvPr id="6" name="TextBox 5">
            <a:extLst>
              <a:ext uri="{FF2B5EF4-FFF2-40B4-BE49-F238E27FC236}">
                <a16:creationId xmlns:a16="http://schemas.microsoft.com/office/drawing/2014/main" id="{E835B0A4-D483-C441-A200-290ED47CE870}"/>
              </a:ext>
            </a:extLst>
          </p:cNvPr>
          <p:cNvSpPr txBox="1"/>
          <p:nvPr/>
        </p:nvSpPr>
        <p:spPr>
          <a:xfrm>
            <a:off x="338703" y="1600200"/>
            <a:ext cx="8466593" cy="4524315"/>
          </a:xfrm>
          <a:prstGeom prst="rect">
            <a:avLst/>
          </a:prstGeom>
          <a:noFill/>
        </p:spPr>
        <p:txBody>
          <a:bodyPr wrap="square" rtlCol="0">
            <a:spAutoFit/>
          </a:bodyPr>
          <a:lstStyle/>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Inflation was likely higher because of unexpected factors but probably not much higher.</a:t>
            </a:r>
          </a:p>
          <a:p>
            <a:pPr marL="457200" indent="-4572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Tweaks to a Phillips curve could generate a little more inflation (e.g., steeper curve, alternative measures of slack).</a:t>
            </a:r>
          </a:p>
          <a:p>
            <a:pPr marL="457200" indent="-4572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In general a nonlinear Phillips curve is fragile and hard to use for prediction, but with very large changes it is reasonable using a model where fiscal stimulus raises nominal GDP, real GDP can only rise so far, and the residual is prices.</a:t>
            </a:r>
          </a:p>
        </p:txBody>
      </p:sp>
    </p:spTree>
    <p:extLst>
      <p:ext uri="{BB962C8B-B14F-4D97-AF65-F5344CB8AC3E}">
        <p14:creationId xmlns:p14="http://schemas.microsoft.com/office/powerpoint/2010/main" val="29443950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 y="457200"/>
            <a:ext cx="8970264" cy="1143000"/>
          </a:xfrm>
        </p:spPr>
        <p:txBody>
          <a:bodyPr>
            <a:noAutofit/>
          </a:bodyPr>
          <a:lstStyle/>
          <a:p>
            <a:r>
              <a:rPr lang="en-US" u="sng">
                <a:solidFill>
                  <a:srgbClr val="A71930"/>
                </a:solidFill>
              </a:rPr>
              <a:t>Looking forward</a:t>
            </a:r>
            <a:r>
              <a:rPr lang="en-US">
                <a:solidFill>
                  <a:srgbClr val="A71930"/>
                </a:solidFill>
              </a:rPr>
              <a:t>:</a:t>
            </a:r>
            <a:br>
              <a:rPr lang="en-US">
                <a:solidFill>
                  <a:srgbClr val="A71930"/>
                </a:solidFill>
              </a:rPr>
            </a:br>
            <a:r>
              <a:rPr lang="en-US">
                <a:solidFill>
                  <a:srgbClr val="A71930"/>
                </a:solidFill>
              </a:rPr>
              <a:t>Four</a:t>
            </a:r>
            <a:r>
              <a:rPr lang="en-US" sz="3000">
                <a:solidFill>
                  <a:srgbClr val="A71930"/>
                </a:solidFill>
              </a:rPr>
              <a:t> reasons for inflation to moderate</a:t>
            </a:r>
          </a:p>
        </p:txBody>
      </p:sp>
      <p:sp>
        <p:nvSpPr>
          <p:cNvPr id="7" name="TextBox 6">
            <a:extLst>
              <a:ext uri="{FF2B5EF4-FFF2-40B4-BE49-F238E27FC236}">
                <a16:creationId xmlns:a16="http://schemas.microsoft.com/office/drawing/2014/main" id="{B827B168-DFE3-4CA1-B1F2-1BC87906E58E}"/>
              </a:ext>
            </a:extLst>
          </p:cNvPr>
          <p:cNvSpPr txBox="1"/>
          <p:nvPr/>
        </p:nvSpPr>
        <p:spPr>
          <a:xfrm>
            <a:off x="338703" y="1680447"/>
            <a:ext cx="8466593" cy="4524315"/>
          </a:xfrm>
          <a:prstGeom prst="rect">
            <a:avLst/>
          </a:prstGeom>
          <a:noFill/>
        </p:spPr>
        <p:txBody>
          <a:bodyPr wrap="square" rtlCol="0">
            <a:spAutoFit/>
          </a:bodyPr>
          <a:lstStyle/>
          <a:p>
            <a:pPr marL="457200" indent="-457200">
              <a:buFont typeface="+mj-lt"/>
              <a:buAutoNum type="arabicPeriod"/>
            </a:pPr>
            <a:r>
              <a:rPr lang="en-US" sz="3600"/>
              <a:t>People shift from buying goods to services</a:t>
            </a:r>
          </a:p>
          <a:p>
            <a:pPr marL="457200" indent="-457200">
              <a:buFont typeface="+mj-lt"/>
              <a:buAutoNum type="arabicPeriod"/>
            </a:pPr>
            <a:endParaRPr lang="en-US" sz="3600"/>
          </a:p>
          <a:p>
            <a:pPr marL="457200" indent="-457200">
              <a:buFont typeface="+mj-lt"/>
              <a:buAutoNum type="arabicPeriod"/>
            </a:pPr>
            <a:r>
              <a:rPr lang="en-US" sz="3600"/>
              <a:t>People return to the workforce</a:t>
            </a:r>
          </a:p>
          <a:p>
            <a:pPr marL="457200" indent="-457200">
              <a:buFont typeface="+mj-lt"/>
              <a:buAutoNum type="arabicPeriod"/>
            </a:pPr>
            <a:endParaRPr lang="en-US" sz="3600"/>
          </a:p>
          <a:p>
            <a:pPr marL="457200" indent="-457200">
              <a:buFont typeface="+mj-lt"/>
              <a:buAutoNum type="arabicPeriod"/>
            </a:pPr>
            <a:r>
              <a:rPr lang="en-US" sz="3600"/>
              <a:t>Global supply chains unsnarl</a:t>
            </a:r>
          </a:p>
          <a:p>
            <a:pPr marL="457200" indent="-457200">
              <a:buFont typeface="+mj-lt"/>
              <a:buAutoNum type="arabicPeriod"/>
            </a:pPr>
            <a:endParaRPr lang="en-US" sz="3600"/>
          </a:p>
          <a:p>
            <a:pPr marL="457200" indent="-457200">
              <a:buFont typeface="+mj-lt"/>
              <a:buAutoNum type="arabicPeriod"/>
            </a:pPr>
            <a:r>
              <a:rPr lang="en-US" sz="3600"/>
              <a:t>Major monetary/fiscal support over</a:t>
            </a:r>
          </a:p>
        </p:txBody>
      </p:sp>
    </p:spTree>
    <p:extLst>
      <p:ext uri="{BB962C8B-B14F-4D97-AF65-F5344CB8AC3E}">
        <p14:creationId xmlns:p14="http://schemas.microsoft.com/office/powerpoint/2010/main" val="1809542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 y="457200"/>
            <a:ext cx="8970264" cy="1143000"/>
          </a:xfrm>
        </p:spPr>
        <p:txBody>
          <a:bodyPr>
            <a:noAutofit/>
          </a:bodyPr>
          <a:lstStyle/>
          <a:p>
            <a:r>
              <a:rPr lang="en-US" sz="3000">
                <a:solidFill>
                  <a:srgbClr val="A71930"/>
                </a:solidFill>
              </a:rPr>
              <a:t>Forecasts for 2021 (Q4/Q4) inflation</a:t>
            </a:r>
          </a:p>
        </p:txBody>
      </p:sp>
      <p:sp>
        <p:nvSpPr>
          <p:cNvPr id="3" name="TextBox 2">
            <a:extLst>
              <a:ext uri="{FF2B5EF4-FFF2-40B4-BE49-F238E27FC236}">
                <a16:creationId xmlns:a16="http://schemas.microsoft.com/office/drawing/2014/main" id="{3D691B94-EA3D-4708-B869-EC66561A1A04}"/>
              </a:ext>
            </a:extLst>
          </p:cNvPr>
          <p:cNvSpPr txBox="1"/>
          <p:nvPr/>
        </p:nvSpPr>
        <p:spPr>
          <a:xfrm>
            <a:off x="0" y="6519446"/>
            <a:ext cx="9144000" cy="338554"/>
          </a:xfrm>
          <a:prstGeom prst="rect">
            <a:avLst/>
          </a:prstGeom>
          <a:noFill/>
        </p:spPr>
        <p:txBody>
          <a:bodyPr wrap="square" rtlCol="0">
            <a:spAutoFit/>
          </a:bodyPr>
          <a:lstStyle/>
          <a:p>
            <a:r>
              <a:rPr lang="en-US" sz="800">
                <a:latin typeface="Arial" panose="020B0604020202020204" pitchFamily="34" charset="0"/>
                <a:cs typeface="Arial" panose="020B0604020202020204" pitchFamily="34" charset="0"/>
              </a:rPr>
              <a:t>Note: IMF forecast is Dec/Dec. </a:t>
            </a:r>
            <a:endParaRPr lang="en-US" sz="800" b="0" baseline="0">
              <a:latin typeface="Arial" panose="020B0604020202020204" pitchFamily="34" charset="0"/>
              <a:cs typeface="Arial" panose="020B0604020202020204" pitchFamily="34" charset="0"/>
            </a:endParaRPr>
          </a:p>
          <a:p>
            <a:r>
              <a:rPr lang="en-US" sz="800" b="0" baseline="0">
                <a:latin typeface="Arial" panose="020B0604020202020204" pitchFamily="34" charset="0"/>
                <a:cs typeface="Arial" panose="020B0604020202020204" pitchFamily="34" charset="0"/>
              </a:rPr>
              <a:t>Source: </a:t>
            </a:r>
            <a:r>
              <a:rPr lang="en-US" sz="800">
                <a:latin typeface="Arial" panose="020B0604020202020204" pitchFamily="34" charset="0"/>
                <a:cs typeface="Arial" panose="020B0604020202020204" pitchFamily="34" charset="0"/>
              </a:rPr>
              <a:t>Organizations listed; author’s calculations.</a:t>
            </a:r>
            <a:endParaRPr lang="en-US" sz="800" b="0">
              <a:latin typeface="Arial" panose="020B0604020202020204" pitchFamily="34" charset="0"/>
              <a:cs typeface="Arial" panose="020B0604020202020204" pitchFamily="34" charset="0"/>
            </a:endParaRPr>
          </a:p>
        </p:txBody>
      </p:sp>
      <p:graphicFrame>
        <p:nvGraphicFramePr>
          <p:cNvPr id="5" name="Table 5">
            <a:extLst>
              <a:ext uri="{FF2B5EF4-FFF2-40B4-BE49-F238E27FC236}">
                <a16:creationId xmlns:a16="http://schemas.microsoft.com/office/drawing/2014/main" id="{67F29A06-7ED6-4894-AFC4-86B0E427F9DD}"/>
              </a:ext>
            </a:extLst>
          </p:cNvPr>
          <p:cNvGraphicFramePr>
            <a:graphicFrameLocks noGrp="1"/>
          </p:cNvGraphicFramePr>
          <p:nvPr>
            <p:extLst>
              <p:ext uri="{D42A27DB-BD31-4B8C-83A1-F6EECF244321}">
                <p14:modId xmlns:p14="http://schemas.microsoft.com/office/powerpoint/2010/main" val="42619505"/>
              </p:ext>
            </p:extLst>
          </p:nvPr>
        </p:nvGraphicFramePr>
        <p:xfrm>
          <a:off x="231168" y="2116844"/>
          <a:ext cx="8681666" cy="3413760"/>
        </p:xfrm>
        <a:graphic>
          <a:graphicData uri="http://schemas.openxmlformats.org/drawingml/2006/table">
            <a:tbl>
              <a:tblPr firstRow="1" firstCol="1" bandRow="1">
                <a:tableStyleId>{5C22544A-7EE6-4342-B048-85BDC9FD1C3A}</a:tableStyleId>
              </a:tblPr>
              <a:tblGrid>
                <a:gridCol w="2119685">
                  <a:extLst>
                    <a:ext uri="{9D8B030D-6E8A-4147-A177-3AD203B41FA5}">
                      <a16:colId xmlns:a16="http://schemas.microsoft.com/office/drawing/2014/main" val="2287457366"/>
                    </a:ext>
                  </a:extLst>
                </a:gridCol>
                <a:gridCol w="1561873">
                  <a:extLst>
                    <a:ext uri="{9D8B030D-6E8A-4147-A177-3AD203B41FA5}">
                      <a16:colId xmlns:a16="http://schemas.microsoft.com/office/drawing/2014/main" val="1675122911"/>
                    </a:ext>
                  </a:extLst>
                </a:gridCol>
                <a:gridCol w="1250027">
                  <a:extLst>
                    <a:ext uri="{9D8B030D-6E8A-4147-A177-3AD203B41FA5}">
                      <a16:colId xmlns:a16="http://schemas.microsoft.com/office/drawing/2014/main" val="1594551750"/>
                    </a:ext>
                  </a:extLst>
                </a:gridCol>
                <a:gridCol w="1250027">
                  <a:extLst>
                    <a:ext uri="{9D8B030D-6E8A-4147-A177-3AD203B41FA5}">
                      <a16:colId xmlns:a16="http://schemas.microsoft.com/office/drawing/2014/main" val="3148007265"/>
                    </a:ext>
                  </a:extLst>
                </a:gridCol>
                <a:gridCol w="1250027">
                  <a:extLst>
                    <a:ext uri="{9D8B030D-6E8A-4147-A177-3AD203B41FA5}">
                      <a16:colId xmlns:a16="http://schemas.microsoft.com/office/drawing/2014/main" val="165224010"/>
                    </a:ext>
                  </a:extLst>
                </a:gridCol>
                <a:gridCol w="1250027">
                  <a:extLst>
                    <a:ext uri="{9D8B030D-6E8A-4147-A177-3AD203B41FA5}">
                      <a16:colId xmlns:a16="http://schemas.microsoft.com/office/drawing/2014/main" val="2147450028"/>
                    </a:ext>
                  </a:extLst>
                </a:gridCol>
              </a:tblGrid>
              <a:tr h="370840">
                <a:tc>
                  <a:txBody>
                    <a:bodyPr/>
                    <a:lstStyle/>
                    <a:p>
                      <a:endParaRPr lang="en-US" sz="2200"/>
                    </a:p>
                  </a:txBody>
                  <a:tcPr/>
                </a:tc>
                <a:tc>
                  <a:txBody>
                    <a:bodyPr/>
                    <a:lstStyle/>
                    <a:p>
                      <a:r>
                        <a:rPr lang="en-US" sz="2200"/>
                        <a:t>Measure</a:t>
                      </a:r>
                    </a:p>
                  </a:txBody>
                  <a:tcPr/>
                </a:tc>
                <a:tc>
                  <a:txBody>
                    <a:bodyPr/>
                    <a:lstStyle/>
                    <a:p>
                      <a:pPr algn="ctr"/>
                      <a:r>
                        <a:rPr lang="en-US" sz="2200"/>
                        <a:t>Q1</a:t>
                      </a:r>
                    </a:p>
                  </a:txBody>
                  <a:tcPr/>
                </a:tc>
                <a:tc>
                  <a:txBody>
                    <a:bodyPr/>
                    <a:lstStyle/>
                    <a:p>
                      <a:pPr algn="ctr"/>
                      <a:r>
                        <a:rPr lang="en-US" sz="2200"/>
                        <a:t>Q2</a:t>
                      </a:r>
                    </a:p>
                  </a:txBody>
                  <a:tcPr/>
                </a:tc>
                <a:tc>
                  <a:txBody>
                    <a:bodyPr/>
                    <a:lstStyle/>
                    <a:p>
                      <a:pPr algn="ctr"/>
                      <a:r>
                        <a:rPr lang="en-US" sz="2200"/>
                        <a:t>Q3</a:t>
                      </a:r>
                    </a:p>
                  </a:txBody>
                  <a:tcPr/>
                </a:tc>
                <a:tc>
                  <a:txBody>
                    <a:bodyPr/>
                    <a:lstStyle/>
                    <a:p>
                      <a:pPr algn="ctr"/>
                      <a:r>
                        <a:rPr lang="en-US" sz="2200" b="1"/>
                        <a:t>Actual</a:t>
                      </a:r>
                    </a:p>
                  </a:txBody>
                  <a:tcPr/>
                </a:tc>
                <a:extLst>
                  <a:ext uri="{0D108BD9-81ED-4DB2-BD59-A6C34878D82A}">
                    <a16:rowId xmlns:a16="http://schemas.microsoft.com/office/drawing/2014/main" val="2743311494"/>
                  </a:ext>
                </a:extLst>
              </a:tr>
              <a:tr h="370840">
                <a:tc>
                  <a:txBody>
                    <a:bodyPr/>
                    <a:lstStyle/>
                    <a:p>
                      <a:r>
                        <a:rPr lang="en-US" sz="2200"/>
                        <a:t>SPF</a:t>
                      </a:r>
                    </a:p>
                  </a:txBody>
                  <a:tcPr/>
                </a:tc>
                <a:tc>
                  <a:txBody>
                    <a:bodyPr/>
                    <a:lstStyle/>
                    <a:p>
                      <a:r>
                        <a:rPr lang="en-US" sz="2200"/>
                        <a:t>Core PCE</a:t>
                      </a:r>
                    </a:p>
                  </a:txBody>
                  <a:tcPr/>
                </a:tc>
                <a:tc>
                  <a:txBody>
                    <a:bodyPr/>
                    <a:lstStyle/>
                    <a:p>
                      <a:pPr algn="ctr"/>
                      <a:r>
                        <a:rPr lang="en-US" sz="2200"/>
                        <a:t>1.8%</a:t>
                      </a:r>
                    </a:p>
                  </a:txBody>
                  <a:tcPr/>
                </a:tc>
                <a:tc>
                  <a:txBody>
                    <a:bodyPr/>
                    <a:lstStyle/>
                    <a:p>
                      <a:pPr algn="ctr"/>
                      <a:r>
                        <a:rPr lang="en-US" sz="2200"/>
                        <a:t>2.3%</a:t>
                      </a:r>
                    </a:p>
                  </a:txBody>
                  <a:tcPr/>
                </a:tc>
                <a:tc>
                  <a:txBody>
                    <a:bodyPr/>
                    <a:lstStyle/>
                    <a:p>
                      <a:pPr algn="ctr"/>
                      <a:r>
                        <a:rPr lang="en-US" sz="2200"/>
                        <a:t>3.7%</a:t>
                      </a:r>
                    </a:p>
                  </a:txBody>
                  <a:tcPr/>
                </a:tc>
                <a:tc>
                  <a:txBody>
                    <a:bodyPr/>
                    <a:lstStyle/>
                    <a:p>
                      <a:pPr algn="ctr"/>
                      <a:r>
                        <a:rPr lang="en-US" sz="2200" b="1"/>
                        <a:t>4.6%</a:t>
                      </a:r>
                    </a:p>
                  </a:txBody>
                  <a:tcPr/>
                </a:tc>
                <a:extLst>
                  <a:ext uri="{0D108BD9-81ED-4DB2-BD59-A6C34878D82A}">
                    <a16:rowId xmlns:a16="http://schemas.microsoft.com/office/drawing/2014/main" val="1623674240"/>
                  </a:ext>
                </a:extLst>
              </a:tr>
              <a:tr h="370840">
                <a:tc>
                  <a:txBody>
                    <a:bodyPr/>
                    <a:lstStyle/>
                    <a:p>
                      <a:r>
                        <a:rPr lang="en-US" sz="2200"/>
                        <a:t>FOMC</a:t>
                      </a:r>
                    </a:p>
                  </a:txBody>
                  <a:tcPr/>
                </a:tc>
                <a:tc>
                  <a:txBody>
                    <a:bodyPr/>
                    <a:lstStyle/>
                    <a:p>
                      <a:r>
                        <a:rPr lang="en-US" sz="2200"/>
                        <a:t>Core PCE</a:t>
                      </a:r>
                    </a:p>
                  </a:txBody>
                  <a:tcPr/>
                </a:tc>
                <a:tc>
                  <a:txBody>
                    <a:bodyPr/>
                    <a:lstStyle/>
                    <a:p>
                      <a:pPr algn="ctr"/>
                      <a:r>
                        <a:rPr lang="en-US" sz="2200"/>
                        <a:t>2.2%</a:t>
                      </a:r>
                    </a:p>
                  </a:txBody>
                  <a:tcPr/>
                </a:tc>
                <a:tc>
                  <a:txBody>
                    <a:bodyPr/>
                    <a:lstStyle/>
                    <a:p>
                      <a:pPr algn="ctr"/>
                      <a:r>
                        <a:rPr lang="en-US" sz="2200"/>
                        <a:t>3.0%</a:t>
                      </a:r>
                    </a:p>
                  </a:txBody>
                  <a:tcPr/>
                </a:tc>
                <a:tc>
                  <a:txBody>
                    <a:bodyPr/>
                    <a:lstStyle/>
                    <a:p>
                      <a:pPr algn="ctr"/>
                      <a:r>
                        <a:rPr lang="en-US" sz="2200"/>
                        <a:t>3.7%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a:t>4.6%</a:t>
                      </a:r>
                    </a:p>
                  </a:txBody>
                  <a:tcPr/>
                </a:tc>
                <a:extLst>
                  <a:ext uri="{0D108BD9-81ED-4DB2-BD59-A6C34878D82A}">
                    <a16:rowId xmlns:a16="http://schemas.microsoft.com/office/drawing/2014/main" val="2102940106"/>
                  </a:ext>
                </a:extLst>
              </a:tr>
              <a:tr h="370840">
                <a:tc>
                  <a:txBody>
                    <a:bodyPr/>
                    <a:lstStyle/>
                    <a:p>
                      <a:r>
                        <a:rPr lang="en-US" sz="2200"/>
                        <a:t>CBO</a:t>
                      </a:r>
                    </a:p>
                  </a:txBody>
                  <a:tcPr/>
                </a:tc>
                <a:tc>
                  <a:txBody>
                    <a:bodyPr/>
                    <a:lstStyle/>
                    <a:p>
                      <a:r>
                        <a:rPr lang="en-US" sz="2200"/>
                        <a:t>Core PCE</a:t>
                      </a:r>
                    </a:p>
                  </a:txBody>
                  <a:tcPr/>
                </a:tc>
                <a:tc>
                  <a:txBody>
                    <a:bodyPr/>
                    <a:lstStyle/>
                    <a:p>
                      <a:pPr algn="ctr"/>
                      <a:r>
                        <a:rPr lang="en-US" sz="2200"/>
                        <a:t>1.5%</a:t>
                      </a:r>
                    </a:p>
                  </a:txBody>
                  <a:tcPr/>
                </a:tc>
                <a:tc>
                  <a:txBody>
                    <a:bodyPr/>
                    <a:lstStyle/>
                    <a:p>
                      <a:pPr algn="ctr"/>
                      <a:endParaRPr lang="en-US" sz="2200"/>
                    </a:p>
                  </a:txBody>
                  <a:tcPr/>
                </a:tc>
                <a:tc>
                  <a:txBody>
                    <a:bodyPr/>
                    <a:lstStyle/>
                    <a:p>
                      <a:pPr algn="ctr"/>
                      <a:r>
                        <a:rPr lang="en-US" sz="2200"/>
                        <a:t>2.4%</a:t>
                      </a:r>
                    </a:p>
                  </a:txBody>
                  <a:tcPr/>
                </a:tc>
                <a:tc>
                  <a:txBody>
                    <a:bodyPr/>
                    <a:lstStyle/>
                    <a:p>
                      <a:pPr algn="ctr"/>
                      <a:r>
                        <a:rPr lang="en-US" sz="2200" b="1"/>
                        <a:t>4.6%</a:t>
                      </a:r>
                    </a:p>
                  </a:txBody>
                  <a:tcPr/>
                </a:tc>
                <a:extLst>
                  <a:ext uri="{0D108BD9-81ED-4DB2-BD59-A6C34878D82A}">
                    <a16:rowId xmlns:a16="http://schemas.microsoft.com/office/drawing/2014/main" val="2431934105"/>
                  </a:ext>
                </a:extLst>
              </a:tr>
              <a:tr h="370840">
                <a:tc>
                  <a:txBody>
                    <a:bodyPr/>
                    <a:lstStyle/>
                    <a:p>
                      <a:r>
                        <a:rPr lang="en-US" sz="2200"/>
                        <a:t>FRBNY DSGE</a:t>
                      </a:r>
                    </a:p>
                  </a:txBody>
                  <a:tcPr/>
                </a:tc>
                <a:tc>
                  <a:txBody>
                    <a:bodyPr/>
                    <a:lstStyle/>
                    <a:p>
                      <a:r>
                        <a:rPr lang="en-US" sz="2200"/>
                        <a:t>Core PCE</a:t>
                      </a:r>
                    </a:p>
                  </a:txBody>
                  <a:tcPr/>
                </a:tc>
                <a:tc>
                  <a:txBody>
                    <a:bodyPr/>
                    <a:lstStyle/>
                    <a:p>
                      <a:pPr algn="ctr"/>
                      <a:r>
                        <a:rPr lang="en-US" sz="2200"/>
                        <a:t>1.4%</a:t>
                      </a:r>
                    </a:p>
                  </a:txBody>
                  <a:tcPr/>
                </a:tc>
                <a:tc>
                  <a:txBody>
                    <a:bodyPr/>
                    <a:lstStyle/>
                    <a:p>
                      <a:pPr algn="ctr"/>
                      <a:r>
                        <a:rPr lang="en-US" sz="2200"/>
                        <a:t>2.2%</a:t>
                      </a:r>
                    </a:p>
                  </a:txBody>
                  <a:tcPr/>
                </a:tc>
                <a:tc>
                  <a:txBody>
                    <a:bodyPr/>
                    <a:lstStyle/>
                    <a:p>
                      <a:pPr algn="ctr"/>
                      <a:r>
                        <a:rPr lang="en-US" sz="2200"/>
                        <a:t>3.8%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a:t>4.6%</a:t>
                      </a:r>
                    </a:p>
                  </a:txBody>
                  <a:tcPr/>
                </a:tc>
                <a:extLst>
                  <a:ext uri="{0D108BD9-81ED-4DB2-BD59-A6C34878D82A}">
                    <a16:rowId xmlns:a16="http://schemas.microsoft.com/office/drawing/2014/main" val="2221088801"/>
                  </a:ext>
                </a:extLst>
              </a:tr>
              <a:tr h="370840">
                <a:tc>
                  <a:txBody>
                    <a:bodyPr/>
                    <a:lstStyle/>
                    <a:p>
                      <a:r>
                        <a:rPr lang="en-US" sz="2200"/>
                        <a:t>OECD</a:t>
                      </a:r>
                    </a:p>
                  </a:txBody>
                  <a:tcPr/>
                </a:tc>
                <a:tc>
                  <a:txBody>
                    <a:bodyPr/>
                    <a:lstStyle/>
                    <a:p>
                      <a:r>
                        <a:rPr lang="en-US" sz="2200"/>
                        <a:t>Core CPI</a:t>
                      </a:r>
                    </a:p>
                  </a:txBody>
                  <a:tcPr/>
                </a:tc>
                <a:tc>
                  <a:txBody>
                    <a:bodyPr/>
                    <a:lstStyle/>
                    <a:p>
                      <a:pPr algn="ctr"/>
                      <a:endParaRPr lang="en-US" sz="2200"/>
                    </a:p>
                  </a:txBody>
                  <a:tcPr/>
                </a:tc>
                <a:tc>
                  <a:txBody>
                    <a:bodyPr/>
                    <a:lstStyle/>
                    <a:p>
                      <a:pPr algn="ctr"/>
                      <a:r>
                        <a:rPr lang="en-US" sz="2200"/>
                        <a:t>3.0%</a:t>
                      </a:r>
                    </a:p>
                  </a:txBody>
                  <a:tcPr/>
                </a:tc>
                <a:tc>
                  <a:txBody>
                    <a:bodyPr/>
                    <a:lstStyle/>
                    <a:p>
                      <a:pPr algn="ctr"/>
                      <a:endParaRPr lang="en-US" sz="2200"/>
                    </a:p>
                  </a:txBody>
                  <a:tcPr/>
                </a:tc>
                <a:tc>
                  <a:txBody>
                    <a:bodyPr/>
                    <a:lstStyle/>
                    <a:p>
                      <a:pPr algn="ctr"/>
                      <a:r>
                        <a:rPr lang="en-US" sz="2200" b="1"/>
                        <a:t>5.0%</a:t>
                      </a:r>
                    </a:p>
                  </a:txBody>
                  <a:tcPr/>
                </a:tc>
                <a:extLst>
                  <a:ext uri="{0D108BD9-81ED-4DB2-BD59-A6C34878D82A}">
                    <a16:rowId xmlns:a16="http://schemas.microsoft.com/office/drawing/2014/main" val="4193964508"/>
                  </a:ext>
                </a:extLst>
              </a:tr>
              <a:tr h="370840">
                <a:tc>
                  <a:txBody>
                    <a:bodyPr/>
                    <a:lstStyle/>
                    <a:p>
                      <a:r>
                        <a:rPr lang="en-US" sz="2200"/>
                        <a:t>IMF</a:t>
                      </a:r>
                    </a:p>
                  </a:txBody>
                  <a:tcPr/>
                </a:tc>
                <a:tc>
                  <a:txBody>
                    <a:bodyPr/>
                    <a:lstStyle/>
                    <a:p>
                      <a:r>
                        <a:rPr lang="en-US" sz="2200"/>
                        <a:t>CPI*</a:t>
                      </a:r>
                    </a:p>
                  </a:txBody>
                  <a:tcPr/>
                </a:tc>
                <a:tc>
                  <a:txBody>
                    <a:bodyPr/>
                    <a:lstStyle/>
                    <a:p>
                      <a:pPr algn="ctr"/>
                      <a:endParaRPr lang="en-US" sz="2200"/>
                    </a:p>
                  </a:txBody>
                  <a:tcPr/>
                </a:tc>
                <a:tc>
                  <a:txBody>
                    <a:bodyPr/>
                    <a:lstStyle/>
                    <a:p>
                      <a:pPr algn="ctr"/>
                      <a:r>
                        <a:rPr lang="en-US" sz="2200"/>
                        <a:t>2.3%</a:t>
                      </a:r>
                    </a:p>
                  </a:txBody>
                  <a:tcPr/>
                </a:tc>
                <a:tc>
                  <a:txBody>
                    <a:bodyPr/>
                    <a:lstStyle/>
                    <a:p>
                      <a:pPr algn="ctr"/>
                      <a:endParaRPr lang="en-US" sz="2200"/>
                    </a:p>
                  </a:txBody>
                  <a:tcPr/>
                </a:tc>
                <a:tc>
                  <a:txBody>
                    <a:bodyPr/>
                    <a:lstStyle/>
                    <a:p>
                      <a:pPr algn="ctr"/>
                      <a:r>
                        <a:rPr lang="en-US" sz="2200" b="1"/>
                        <a:t>7.0%</a:t>
                      </a:r>
                    </a:p>
                  </a:txBody>
                  <a:tcPr/>
                </a:tc>
                <a:extLst>
                  <a:ext uri="{0D108BD9-81ED-4DB2-BD59-A6C34878D82A}">
                    <a16:rowId xmlns:a16="http://schemas.microsoft.com/office/drawing/2014/main" val="2167804755"/>
                  </a:ext>
                </a:extLst>
              </a:tr>
              <a:tr h="370840">
                <a:tc>
                  <a:txBody>
                    <a:bodyPr/>
                    <a:lstStyle/>
                    <a:p>
                      <a:r>
                        <a:rPr lang="en-US" sz="2200"/>
                        <a:t>Market-based</a:t>
                      </a:r>
                    </a:p>
                  </a:txBody>
                  <a:tcPr/>
                </a:tc>
                <a:tc>
                  <a:txBody>
                    <a:bodyPr/>
                    <a:lstStyle/>
                    <a:p>
                      <a:r>
                        <a:rPr lang="en-US" sz="2200"/>
                        <a:t>CPI</a:t>
                      </a:r>
                    </a:p>
                  </a:txBody>
                  <a:tcPr/>
                </a:tc>
                <a:tc>
                  <a:txBody>
                    <a:bodyPr/>
                    <a:lstStyle/>
                    <a:p>
                      <a:pPr algn="ctr"/>
                      <a:r>
                        <a:rPr lang="en-US" sz="2200"/>
                        <a:t>2.7%</a:t>
                      </a:r>
                    </a:p>
                  </a:txBody>
                  <a:tcPr/>
                </a:tc>
                <a:tc>
                  <a:txBody>
                    <a:bodyPr/>
                    <a:lstStyle/>
                    <a:p>
                      <a:pPr algn="ctr"/>
                      <a:r>
                        <a:rPr lang="en-US" sz="2200"/>
                        <a:t>2.9%</a:t>
                      </a:r>
                    </a:p>
                  </a:txBody>
                  <a:tcPr/>
                </a:tc>
                <a:tc>
                  <a:txBody>
                    <a:bodyPr/>
                    <a:lstStyle/>
                    <a:p>
                      <a:pPr algn="ctr"/>
                      <a:endParaRPr lang="en-US" sz="2200"/>
                    </a:p>
                  </a:txBody>
                  <a:tcPr/>
                </a:tc>
                <a:tc>
                  <a:txBody>
                    <a:bodyPr/>
                    <a:lstStyle/>
                    <a:p>
                      <a:pPr algn="ctr"/>
                      <a:r>
                        <a:rPr lang="en-US" sz="2200" b="1"/>
                        <a:t>6.7%</a:t>
                      </a:r>
                    </a:p>
                  </a:txBody>
                  <a:tcPr/>
                </a:tc>
                <a:extLst>
                  <a:ext uri="{0D108BD9-81ED-4DB2-BD59-A6C34878D82A}">
                    <a16:rowId xmlns:a16="http://schemas.microsoft.com/office/drawing/2014/main" val="1978713818"/>
                  </a:ext>
                </a:extLst>
              </a:tr>
            </a:tbl>
          </a:graphicData>
        </a:graphic>
      </p:graphicFrame>
    </p:spTree>
    <p:extLst>
      <p:ext uri="{BB962C8B-B14F-4D97-AF65-F5344CB8AC3E}">
        <p14:creationId xmlns:p14="http://schemas.microsoft.com/office/powerpoint/2010/main" val="1638488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 y="457200"/>
            <a:ext cx="8970264" cy="1143000"/>
          </a:xfrm>
        </p:spPr>
        <p:txBody>
          <a:bodyPr>
            <a:noAutofit/>
          </a:bodyPr>
          <a:lstStyle/>
          <a:p>
            <a:r>
              <a:rPr lang="en-US">
                <a:solidFill>
                  <a:srgbClr val="A71930"/>
                </a:solidFill>
              </a:rPr>
              <a:t>We have mostly had goods inflation</a:t>
            </a:r>
            <a:endParaRPr lang="en-US" sz="3000">
              <a:solidFill>
                <a:srgbClr val="A71930"/>
              </a:solidFill>
            </a:endParaRPr>
          </a:p>
        </p:txBody>
      </p:sp>
      <p:pic>
        <p:nvPicPr>
          <p:cNvPr id="3" name="Picture 2">
            <a:extLst>
              <a:ext uri="{FF2B5EF4-FFF2-40B4-BE49-F238E27FC236}">
                <a16:creationId xmlns:a16="http://schemas.microsoft.com/office/drawing/2014/main" id="{472F00FC-A267-4CED-8CF5-23F3B14135AE}"/>
              </a:ext>
            </a:extLst>
          </p:cNvPr>
          <p:cNvPicPr>
            <a:picLocks noChangeAspect="1"/>
          </p:cNvPicPr>
          <p:nvPr/>
        </p:nvPicPr>
        <p:blipFill>
          <a:blip r:embed="rId3"/>
          <a:stretch>
            <a:fillRect/>
          </a:stretch>
        </p:blipFill>
        <p:spPr>
          <a:xfrm>
            <a:off x="1402080" y="1600200"/>
            <a:ext cx="6339840" cy="4755540"/>
          </a:xfrm>
          <a:prstGeom prst="rect">
            <a:avLst/>
          </a:prstGeom>
        </p:spPr>
      </p:pic>
      <p:sp>
        <p:nvSpPr>
          <p:cNvPr id="4" name="TextBox 3">
            <a:extLst>
              <a:ext uri="{FF2B5EF4-FFF2-40B4-BE49-F238E27FC236}">
                <a16:creationId xmlns:a16="http://schemas.microsoft.com/office/drawing/2014/main" id="{A94ED51A-C38C-4CCB-AB45-1F21708108F5}"/>
              </a:ext>
            </a:extLst>
          </p:cNvPr>
          <p:cNvSpPr txBox="1"/>
          <p:nvPr/>
        </p:nvSpPr>
        <p:spPr>
          <a:xfrm>
            <a:off x="0" y="6629909"/>
            <a:ext cx="9144000" cy="230832"/>
          </a:xfrm>
          <a:prstGeom prst="rect">
            <a:avLst/>
          </a:prstGeom>
          <a:noFill/>
        </p:spPr>
        <p:txBody>
          <a:bodyPr wrap="square" rtlCol="0">
            <a:spAutoFit/>
          </a:bodyPr>
          <a:lstStyle/>
          <a:p>
            <a:r>
              <a:rPr lang="en-US" sz="900">
                <a:latin typeface="Arial" panose="020B0604020202020204" pitchFamily="34" charset="0"/>
                <a:cs typeface="Arial" panose="020B0604020202020204" pitchFamily="34" charset="0"/>
              </a:rPr>
              <a:t>Source: Bureau of Labor Statistics; Macrobond; author’s calculations.</a:t>
            </a:r>
          </a:p>
        </p:txBody>
      </p:sp>
    </p:spTree>
    <p:extLst>
      <p:ext uri="{BB962C8B-B14F-4D97-AF65-F5344CB8AC3E}">
        <p14:creationId xmlns:p14="http://schemas.microsoft.com/office/powerpoint/2010/main" val="1317162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 y="457200"/>
            <a:ext cx="8970264" cy="1143000"/>
          </a:xfrm>
        </p:spPr>
        <p:txBody>
          <a:bodyPr>
            <a:noAutofit/>
          </a:bodyPr>
          <a:lstStyle/>
          <a:p>
            <a:r>
              <a:rPr lang="en-US">
                <a:solidFill>
                  <a:srgbClr val="A71930"/>
                </a:solidFill>
              </a:rPr>
              <a:t>But services inflation is picking up</a:t>
            </a:r>
            <a:endParaRPr lang="en-US" sz="3000">
              <a:solidFill>
                <a:srgbClr val="A71930"/>
              </a:solidFill>
            </a:endParaRPr>
          </a:p>
        </p:txBody>
      </p:sp>
      <p:sp>
        <p:nvSpPr>
          <p:cNvPr id="7" name="TextBox 6">
            <a:extLst>
              <a:ext uri="{FF2B5EF4-FFF2-40B4-BE49-F238E27FC236}">
                <a16:creationId xmlns:a16="http://schemas.microsoft.com/office/drawing/2014/main" id="{AEEC57EF-054A-44B9-B98A-2CEE21C57514}"/>
              </a:ext>
            </a:extLst>
          </p:cNvPr>
          <p:cNvSpPr txBox="1"/>
          <p:nvPr/>
        </p:nvSpPr>
        <p:spPr>
          <a:xfrm>
            <a:off x="0" y="6629909"/>
            <a:ext cx="9144000" cy="230832"/>
          </a:xfrm>
          <a:prstGeom prst="rect">
            <a:avLst/>
          </a:prstGeom>
          <a:noFill/>
        </p:spPr>
        <p:txBody>
          <a:bodyPr wrap="square" rtlCol="0">
            <a:spAutoFit/>
          </a:bodyPr>
          <a:lstStyle/>
          <a:p>
            <a:r>
              <a:rPr lang="en-US" sz="900">
                <a:latin typeface="Arial" panose="020B0604020202020204" pitchFamily="34" charset="0"/>
                <a:cs typeface="Arial" panose="020B0604020202020204" pitchFamily="34" charset="0"/>
              </a:rPr>
              <a:t>Source: Bureau of Labor Statistics; Macrobond; author’s calculations.</a:t>
            </a:r>
          </a:p>
        </p:txBody>
      </p:sp>
      <p:pic>
        <p:nvPicPr>
          <p:cNvPr id="4" name="Picture 3">
            <a:extLst>
              <a:ext uri="{FF2B5EF4-FFF2-40B4-BE49-F238E27FC236}">
                <a16:creationId xmlns:a16="http://schemas.microsoft.com/office/drawing/2014/main" id="{B9AEFC01-CDA1-4F54-A1DF-DE990BE0399F}"/>
              </a:ext>
            </a:extLst>
          </p:cNvPr>
          <p:cNvPicPr>
            <a:picLocks noChangeAspect="1"/>
          </p:cNvPicPr>
          <p:nvPr/>
        </p:nvPicPr>
        <p:blipFill>
          <a:blip r:embed="rId3"/>
          <a:stretch>
            <a:fillRect/>
          </a:stretch>
        </p:blipFill>
        <p:spPr>
          <a:xfrm>
            <a:off x="1402080" y="1600200"/>
            <a:ext cx="6339840" cy="4755540"/>
          </a:xfrm>
          <a:prstGeom prst="rect">
            <a:avLst/>
          </a:prstGeom>
        </p:spPr>
      </p:pic>
    </p:spTree>
    <p:extLst>
      <p:ext uri="{BB962C8B-B14F-4D97-AF65-F5344CB8AC3E}">
        <p14:creationId xmlns:p14="http://schemas.microsoft.com/office/powerpoint/2010/main" val="40595348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 y="457200"/>
            <a:ext cx="8970264" cy="1143000"/>
          </a:xfrm>
        </p:spPr>
        <p:txBody>
          <a:bodyPr>
            <a:noAutofit/>
          </a:bodyPr>
          <a:lstStyle/>
          <a:p>
            <a:r>
              <a:rPr lang="en-US">
                <a:solidFill>
                  <a:srgbClr val="A71930"/>
                </a:solidFill>
              </a:rPr>
              <a:t>A broader set of inertial measures of inflation are also picking up</a:t>
            </a:r>
            <a:endParaRPr lang="en-US" sz="3000">
              <a:solidFill>
                <a:srgbClr val="A71930"/>
              </a:solidFill>
            </a:endParaRPr>
          </a:p>
        </p:txBody>
      </p:sp>
      <p:sp>
        <p:nvSpPr>
          <p:cNvPr id="7" name="TextBox 6">
            <a:extLst>
              <a:ext uri="{FF2B5EF4-FFF2-40B4-BE49-F238E27FC236}">
                <a16:creationId xmlns:a16="http://schemas.microsoft.com/office/drawing/2014/main" id="{AEEC57EF-054A-44B9-B98A-2CEE21C57514}"/>
              </a:ext>
            </a:extLst>
          </p:cNvPr>
          <p:cNvSpPr txBox="1"/>
          <p:nvPr/>
        </p:nvSpPr>
        <p:spPr>
          <a:xfrm>
            <a:off x="0" y="6629909"/>
            <a:ext cx="9144000" cy="230832"/>
          </a:xfrm>
          <a:prstGeom prst="rect">
            <a:avLst/>
          </a:prstGeom>
          <a:noFill/>
        </p:spPr>
        <p:txBody>
          <a:bodyPr wrap="square" rtlCol="0">
            <a:spAutoFit/>
          </a:bodyPr>
          <a:lstStyle/>
          <a:p>
            <a:r>
              <a:rPr lang="en-US" sz="900">
                <a:latin typeface="Arial" panose="020B0604020202020204" pitchFamily="34" charset="0"/>
                <a:cs typeface="Arial" panose="020B0604020202020204" pitchFamily="34" charset="0"/>
              </a:rPr>
              <a:t>Source: Bureau of Economic Analysis; Federal Reserve Banks of Atlanta, Dallas, and Cleveland; Macrobond; author’s calculations.</a:t>
            </a:r>
          </a:p>
        </p:txBody>
      </p:sp>
      <p:pic>
        <p:nvPicPr>
          <p:cNvPr id="5" name="Picture 4">
            <a:extLst>
              <a:ext uri="{FF2B5EF4-FFF2-40B4-BE49-F238E27FC236}">
                <a16:creationId xmlns:a16="http://schemas.microsoft.com/office/drawing/2014/main" id="{63CC78B4-A046-40F1-B445-465254A6AAB7}"/>
              </a:ext>
            </a:extLst>
          </p:cNvPr>
          <p:cNvPicPr>
            <a:picLocks noChangeAspect="1"/>
          </p:cNvPicPr>
          <p:nvPr/>
        </p:nvPicPr>
        <p:blipFill>
          <a:blip r:embed="rId3"/>
          <a:stretch>
            <a:fillRect/>
          </a:stretch>
        </p:blipFill>
        <p:spPr>
          <a:xfrm>
            <a:off x="1402080" y="1600200"/>
            <a:ext cx="6339840" cy="4755540"/>
          </a:xfrm>
          <a:prstGeom prst="rect">
            <a:avLst/>
          </a:prstGeom>
        </p:spPr>
      </p:pic>
    </p:spTree>
    <p:extLst>
      <p:ext uri="{BB962C8B-B14F-4D97-AF65-F5344CB8AC3E}">
        <p14:creationId xmlns:p14="http://schemas.microsoft.com/office/powerpoint/2010/main" val="8813174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 y="457200"/>
            <a:ext cx="8970264" cy="1143000"/>
          </a:xfrm>
        </p:spPr>
        <p:txBody>
          <a:bodyPr>
            <a:noAutofit/>
          </a:bodyPr>
          <a:lstStyle/>
          <a:p>
            <a:r>
              <a:rPr lang="en-US">
                <a:solidFill>
                  <a:srgbClr val="A71930"/>
                </a:solidFill>
              </a:rPr>
              <a:t>Returning to the workforce may not be a panacea</a:t>
            </a:r>
            <a:endParaRPr lang="en-US" sz="3000">
              <a:solidFill>
                <a:srgbClr val="A71930"/>
              </a:solidFill>
            </a:endParaRPr>
          </a:p>
        </p:txBody>
      </p:sp>
      <p:sp>
        <p:nvSpPr>
          <p:cNvPr id="3" name="TextBox 2">
            <a:extLst>
              <a:ext uri="{FF2B5EF4-FFF2-40B4-BE49-F238E27FC236}">
                <a16:creationId xmlns:a16="http://schemas.microsoft.com/office/drawing/2014/main" id="{8304700C-74BF-D742-9866-C6541DC64811}"/>
              </a:ext>
            </a:extLst>
          </p:cNvPr>
          <p:cNvSpPr txBox="1"/>
          <p:nvPr/>
        </p:nvSpPr>
        <p:spPr>
          <a:xfrm>
            <a:off x="342900" y="1757363"/>
            <a:ext cx="8458200" cy="4893647"/>
          </a:xfrm>
          <a:prstGeom prst="rect">
            <a:avLst/>
          </a:prstGeom>
          <a:noFill/>
        </p:spPr>
        <p:txBody>
          <a:bodyPr wrap="square" rtlCol="0">
            <a:spAutoFit/>
          </a:bodyPr>
          <a:lstStyle/>
          <a:p>
            <a:r>
              <a:rPr lang="en-US" sz="2400"/>
              <a:t>If the age-adjusted labor force participation rate rises to its pre-pandemic value by December 2022 then:</a:t>
            </a:r>
          </a:p>
          <a:p>
            <a:endParaRPr lang="en-US" sz="2400"/>
          </a:p>
          <a:p>
            <a:pPr marL="285750" indent="-285750">
              <a:buFont typeface="Arial" panose="020B0604020202020204" pitchFamily="34" charset="0"/>
              <a:buChar char="•"/>
            </a:pPr>
            <a:r>
              <a:rPr lang="en-US" sz="2400"/>
              <a:t>The labor force participation rate would rise by ~0.9 percentage point.</a:t>
            </a: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r>
              <a:rPr lang="en-US" sz="2400"/>
              <a:t>For context, the labor force participation rate rose by an average of 0.8 percentage point annually from December 1975 to December 1978.</a:t>
            </a: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r>
              <a:rPr lang="en-US" sz="2400"/>
              <a:t>To the degree the increase is all labor supply could think of this as the NAIRU falling by a small amount with translates into a relatively small downward pressure on inflation.</a:t>
            </a:r>
          </a:p>
        </p:txBody>
      </p:sp>
    </p:spTree>
    <p:extLst>
      <p:ext uri="{BB962C8B-B14F-4D97-AF65-F5344CB8AC3E}">
        <p14:creationId xmlns:p14="http://schemas.microsoft.com/office/powerpoint/2010/main" val="18954455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 y="457200"/>
            <a:ext cx="8970264" cy="1143000"/>
          </a:xfrm>
        </p:spPr>
        <p:txBody>
          <a:bodyPr>
            <a:noAutofit/>
          </a:bodyPr>
          <a:lstStyle/>
          <a:p>
            <a:r>
              <a:rPr lang="en-US" sz="3000">
                <a:solidFill>
                  <a:srgbClr val="A71930"/>
                </a:solidFill>
              </a:rPr>
              <a:t>Five reasons for inflation to increase</a:t>
            </a:r>
          </a:p>
        </p:txBody>
      </p:sp>
      <p:sp>
        <p:nvSpPr>
          <p:cNvPr id="7" name="TextBox 6">
            <a:extLst>
              <a:ext uri="{FF2B5EF4-FFF2-40B4-BE49-F238E27FC236}">
                <a16:creationId xmlns:a16="http://schemas.microsoft.com/office/drawing/2014/main" id="{B827B168-DFE3-4CA1-B1F2-1BC87906E58E}"/>
              </a:ext>
            </a:extLst>
          </p:cNvPr>
          <p:cNvSpPr txBox="1"/>
          <p:nvPr/>
        </p:nvSpPr>
        <p:spPr>
          <a:xfrm>
            <a:off x="338703" y="1443037"/>
            <a:ext cx="8466593" cy="492443"/>
          </a:xfrm>
          <a:prstGeom prst="rect">
            <a:avLst/>
          </a:prstGeom>
          <a:noFill/>
        </p:spPr>
        <p:txBody>
          <a:bodyPr wrap="square" rtlCol="0">
            <a:spAutoFit/>
          </a:bodyPr>
          <a:lstStyle/>
          <a:p>
            <a:pPr marL="457200" indent="-457200">
              <a:buFont typeface="+mj-lt"/>
              <a:buAutoNum type="arabicPeriod"/>
            </a:pPr>
            <a:r>
              <a:rPr lang="en-US" sz="2600"/>
              <a:t>Other micro stories playing out like shelter</a:t>
            </a:r>
          </a:p>
        </p:txBody>
      </p:sp>
    </p:spTree>
    <p:extLst>
      <p:ext uri="{BB962C8B-B14F-4D97-AF65-F5344CB8AC3E}">
        <p14:creationId xmlns:p14="http://schemas.microsoft.com/office/powerpoint/2010/main" val="13755772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784791C-B9F5-BF45-975A-FCB2F2ED08EB}"/>
              </a:ext>
            </a:extLst>
          </p:cNvPr>
          <p:cNvSpPr>
            <a:spLocks noGrp="1"/>
          </p:cNvSpPr>
          <p:nvPr>
            <p:ph type="title"/>
          </p:nvPr>
        </p:nvSpPr>
        <p:spPr>
          <a:xfrm>
            <a:off x="86078" y="457200"/>
            <a:ext cx="8971844" cy="1143000"/>
          </a:xfrm>
        </p:spPr>
        <p:txBody>
          <a:bodyPr>
            <a:noAutofit/>
          </a:bodyPr>
          <a:lstStyle/>
          <a:p>
            <a:r>
              <a:rPr lang="en-US" sz="3000"/>
              <a:t>Price of shelter and other services set to rise</a:t>
            </a:r>
            <a:endParaRPr lang="en-US" sz="3000" u="sng"/>
          </a:p>
        </p:txBody>
      </p:sp>
      <p:sp>
        <p:nvSpPr>
          <p:cNvPr id="5" name="TextBox 4">
            <a:extLst>
              <a:ext uri="{FF2B5EF4-FFF2-40B4-BE49-F238E27FC236}">
                <a16:creationId xmlns:a16="http://schemas.microsoft.com/office/drawing/2014/main" id="{5A40DA81-DEC5-4B18-A768-F64117167F1D}"/>
              </a:ext>
            </a:extLst>
          </p:cNvPr>
          <p:cNvSpPr txBox="1"/>
          <p:nvPr/>
        </p:nvSpPr>
        <p:spPr>
          <a:xfrm>
            <a:off x="0" y="6073170"/>
            <a:ext cx="9144000" cy="784830"/>
          </a:xfrm>
          <a:prstGeom prst="rect">
            <a:avLst/>
          </a:prstGeom>
          <a:noFill/>
        </p:spPr>
        <p:txBody>
          <a:bodyPr wrap="square" rtlCol="0">
            <a:spAutoFit/>
          </a:bodyPr>
          <a:lstStyle/>
          <a:p>
            <a:r>
              <a:rPr lang="en-US" sz="900">
                <a:latin typeface="Arial" panose="020B0604020202020204" pitchFamily="34" charset="0"/>
                <a:cs typeface="Arial" panose="020B0604020202020204" pitchFamily="34" charset="0"/>
              </a:rPr>
              <a:t>Note: Data for January 2022, except for Apartment Guide; CPI; Realtor.com, Yardi, and Zillow (December 2021), CoreLogic (November 2021), and U.S. Census Bureau (2021Q4).</a:t>
            </a:r>
          </a:p>
          <a:p>
            <a:r>
              <a:rPr lang="en-US" sz="900">
                <a:latin typeface="Arial" panose="020B0604020202020204" pitchFamily="34" charset="0"/>
                <a:cs typeface="Arial" panose="020B0604020202020204" pitchFamily="34" charset="0"/>
              </a:rPr>
              <a:t>Source: Apartment List National Rent Report, Bureau of Labor Statistics (CPI, Rent of Primary Residence), U.S. Census Bureau (Median Asking Rent), Zillow Observed Rent Index via Macrobond; Apartment Guide Rent Report (2-bedroom); CoreLogic Single-Family Rent Index; Realtor.com Median Rent; Yardi Multifamily Average Asking Rents; author's calculations.</a:t>
            </a:r>
          </a:p>
        </p:txBody>
      </p:sp>
      <p:pic>
        <p:nvPicPr>
          <p:cNvPr id="2" name="Picture 1">
            <a:extLst>
              <a:ext uri="{FF2B5EF4-FFF2-40B4-BE49-F238E27FC236}">
                <a16:creationId xmlns:a16="http://schemas.microsoft.com/office/drawing/2014/main" id="{BD8B34BA-836F-40F6-9535-AAF40F0C00EE}"/>
              </a:ext>
            </a:extLst>
          </p:cNvPr>
          <p:cNvPicPr>
            <a:picLocks noChangeAspect="1"/>
          </p:cNvPicPr>
          <p:nvPr/>
        </p:nvPicPr>
        <p:blipFill>
          <a:blip r:embed="rId2"/>
          <a:stretch>
            <a:fillRect/>
          </a:stretch>
        </p:blipFill>
        <p:spPr>
          <a:xfrm>
            <a:off x="231828" y="1600200"/>
            <a:ext cx="8680343" cy="4414938"/>
          </a:xfrm>
          <a:prstGeom prst="rect">
            <a:avLst/>
          </a:prstGeom>
        </p:spPr>
      </p:pic>
    </p:spTree>
    <p:extLst>
      <p:ext uri="{BB962C8B-B14F-4D97-AF65-F5344CB8AC3E}">
        <p14:creationId xmlns:p14="http://schemas.microsoft.com/office/powerpoint/2010/main" val="37951052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 y="457200"/>
            <a:ext cx="8970264" cy="1143000"/>
          </a:xfrm>
        </p:spPr>
        <p:txBody>
          <a:bodyPr>
            <a:noAutofit/>
          </a:bodyPr>
          <a:lstStyle/>
          <a:p>
            <a:r>
              <a:rPr lang="en-US" sz="3000">
                <a:solidFill>
                  <a:srgbClr val="A71930"/>
                </a:solidFill>
              </a:rPr>
              <a:t>Five reasons for inflation to increase</a:t>
            </a:r>
          </a:p>
        </p:txBody>
      </p:sp>
      <p:sp>
        <p:nvSpPr>
          <p:cNvPr id="7" name="TextBox 6">
            <a:extLst>
              <a:ext uri="{FF2B5EF4-FFF2-40B4-BE49-F238E27FC236}">
                <a16:creationId xmlns:a16="http://schemas.microsoft.com/office/drawing/2014/main" id="{B827B168-DFE3-4CA1-B1F2-1BC87906E58E}"/>
              </a:ext>
            </a:extLst>
          </p:cNvPr>
          <p:cNvSpPr txBox="1"/>
          <p:nvPr/>
        </p:nvSpPr>
        <p:spPr>
          <a:xfrm>
            <a:off x="338703" y="1443037"/>
            <a:ext cx="8466593" cy="4154984"/>
          </a:xfrm>
          <a:prstGeom prst="rect">
            <a:avLst/>
          </a:prstGeom>
          <a:noFill/>
        </p:spPr>
        <p:txBody>
          <a:bodyPr wrap="square" rtlCol="0">
            <a:spAutoFit/>
          </a:bodyPr>
          <a:lstStyle/>
          <a:p>
            <a:pPr marL="457200" indent="-457200">
              <a:buFont typeface="+mj-lt"/>
              <a:buAutoNum type="arabicPeriod"/>
            </a:pPr>
            <a:r>
              <a:rPr lang="en-US" sz="2200">
                <a:solidFill>
                  <a:schemeClr val="bg1">
                    <a:lumMod val="75000"/>
                  </a:schemeClr>
                </a:solidFill>
              </a:rPr>
              <a:t>Other micro stories playing out like shelter</a:t>
            </a:r>
          </a:p>
          <a:p>
            <a:pPr marL="457200" indent="-457200">
              <a:buFont typeface="+mj-lt"/>
              <a:buAutoNum type="arabicPeriod"/>
            </a:pPr>
            <a:endParaRPr lang="en-US" sz="2200"/>
          </a:p>
          <a:p>
            <a:pPr marL="457200" indent="-457200">
              <a:buFont typeface="+mj-lt"/>
              <a:buAutoNum type="arabicPeriod"/>
            </a:pPr>
            <a:r>
              <a:rPr lang="en-US" sz="2200"/>
              <a:t>Labor markets have tightened</a:t>
            </a:r>
          </a:p>
          <a:p>
            <a:pPr marL="914400" lvl="1" indent="-457200">
              <a:buFont typeface="Arial" panose="020B0604020202020204" pitchFamily="34" charset="0"/>
              <a:buChar char="•"/>
            </a:pPr>
            <a:r>
              <a:rPr lang="en-US" sz="2200"/>
              <a:t>An additional ~0.5 p.p. more in inflationary pressure</a:t>
            </a:r>
          </a:p>
          <a:p>
            <a:pPr marL="914400" lvl="1" indent="-457200">
              <a:buFont typeface="Arial" panose="020B0604020202020204" pitchFamily="34" charset="0"/>
              <a:buChar char="•"/>
            </a:pPr>
            <a:r>
              <a:rPr lang="en-US" sz="2200"/>
              <a:t>Nominal wages growing at 5+ percent</a:t>
            </a:r>
          </a:p>
          <a:p>
            <a:pPr marL="457200" indent="-457200">
              <a:buFont typeface="+mj-lt"/>
              <a:buAutoNum type="arabicPeriod"/>
            </a:pPr>
            <a:endParaRPr lang="en-US" sz="2200"/>
          </a:p>
          <a:p>
            <a:pPr marL="457200" indent="-457200">
              <a:buFont typeface="+mj-lt"/>
              <a:buAutoNum type="arabicPeriod"/>
            </a:pPr>
            <a:r>
              <a:rPr lang="en-US" sz="2200"/>
              <a:t>Inflation expectations higher</a:t>
            </a:r>
          </a:p>
          <a:p>
            <a:pPr marL="914400" lvl="1" indent="-457200">
              <a:buFont typeface="Arial" panose="020B0604020202020204" pitchFamily="34" charset="0"/>
              <a:buChar char="•"/>
            </a:pPr>
            <a:r>
              <a:rPr lang="en-US" sz="2200"/>
              <a:t>Expectations 1 to 3 p.p. higher</a:t>
            </a:r>
          </a:p>
          <a:p>
            <a:pPr marL="914400" lvl="1" indent="-457200">
              <a:buFont typeface="Arial" panose="020B0604020202020204" pitchFamily="34" charset="0"/>
              <a:buChar char="•"/>
            </a:pPr>
            <a:endParaRPr lang="en-US" sz="2200"/>
          </a:p>
          <a:p>
            <a:pPr marL="457200" indent="-457200">
              <a:buFont typeface="+mj-lt"/>
              <a:buAutoNum type="arabicPeriod"/>
            </a:pPr>
            <a:r>
              <a:rPr lang="en-US" sz="2200"/>
              <a:t>Demand continues to be above trend and supply below trend (COVID reduction could boost demand more than it increases supply)</a:t>
            </a:r>
          </a:p>
        </p:txBody>
      </p:sp>
    </p:spTree>
    <p:extLst>
      <p:ext uri="{BB962C8B-B14F-4D97-AF65-F5344CB8AC3E}">
        <p14:creationId xmlns:p14="http://schemas.microsoft.com/office/powerpoint/2010/main" val="191914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7" end="7"/>
                                            </p:txEl>
                                          </p:spTgt>
                                        </p:tgtEl>
                                        <p:attrNameLst>
                                          <p:attrName>style.visibility</p:attrName>
                                        </p:attrNameLst>
                                      </p:cBhvr>
                                      <p:to>
                                        <p:strVal val="visible"/>
                                      </p:to>
                                    </p:set>
                                  </p:childTnLst>
                                </p:cTn>
                              </p:par>
                              <p:par>
                                <p:cTn id="9" presetID="3" presetClass="emph" presetSubtype="2" fill="hold" nodeType="withEffect">
                                  <p:stCondLst>
                                    <p:cond delay="0"/>
                                  </p:stCondLst>
                                  <p:childTnLst>
                                    <p:animClr clrSpc="rgb" dir="cw">
                                      <p:cBhvr override="childStyle">
                                        <p:cTn id="10" dur="10" fill="hold"/>
                                        <p:tgtEl>
                                          <p:spTgt spid="7">
                                            <p:txEl>
                                              <p:pRg st="2" end="2"/>
                                            </p:txEl>
                                          </p:spTgt>
                                        </p:tgtEl>
                                        <p:attrNameLst>
                                          <p:attrName>style.color</p:attrName>
                                        </p:attrNameLst>
                                      </p:cBhvr>
                                      <p:to>
                                        <a:srgbClr val="BFBFBF"/>
                                      </p:to>
                                    </p:animClr>
                                  </p:childTnLst>
                                </p:cTn>
                              </p:par>
                              <p:par>
                                <p:cTn id="11" presetID="3" presetClass="emph" presetSubtype="2" fill="hold" nodeType="withEffect">
                                  <p:stCondLst>
                                    <p:cond delay="0"/>
                                  </p:stCondLst>
                                  <p:childTnLst>
                                    <p:animClr clrSpc="rgb" dir="cw">
                                      <p:cBhvr override="childStyle">
                                        <p:cTn id="12" dur="10" fill="hold"/>
                                        <p:tgtEl>
                                          <p:spTgt spid="7">
                                            <p:txEl>
                                              <p:pRg st="3" end="3"/>
                                            </p:txEl>
                                          </p:spTgt>
                                        </p:tgtEl>
                                        <p:attrNameLst>
                                          <p:attrName>style.color</p:attrName>
                                        </p:attrNameLst>
                                      </p:cBhvr>
                                      <p:to>
                                        <a:srgbClr val="BFBFBF"/>
                                      </p:to>
                                    </p:animClr>
                                  </p:childTnLst>
                                </p:cTn>
                              </p:par>
                              <p:par>
                                <p:cTn id="13" presetID="3" presetClass="emph" presetSubtype="2" fill="hold" nodeType="withEffect">
                                  <p:stCondLst>
                                    <p:cond delay="0"/>
                                  </p:stCondLst>
                                  <p:childTnLst>
                                    <p:animClr clrSpc="rgb" dir="cw">
                                      <p:cBhvr override="childStyle">
                                        <p:cTn id="14" dur="10" fill="hold"/>
                                        <p:tgtEl>
                                          <p:spTgt spid="7">
                                            <p:txEl>
                                              <p:pRg st="4" end="4"/>
                                            </p:txEl>
                                          </p:spTgt>
                                        </p:tgtEl>
                                        <p:attrNameLst>
                                          <p:attrName>style.color</p:attrName>
                                        </p:attrNameLst>
                                      </p:cBhvr>
                                      <p:to>
                                        <a:srgbClr val="BFBFBF"/>
                                      </p:to>
                                    </p:animClr>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9" end="9"/>
                                            </p:txEl>
                                          </p:spTgt>
                                        </p:tgtEl>
                                        <p:attrNameLst>
                                          <p:attrName>style.visibility</p:attrName>
                                        </p:attrNameLst>
                                      </p:cBhvr>
                                      <p:to>
                                        <p:strVal val="visible"/>
                                      </p:to>
                                    </p:set>
                                  </p:childTnLst>
                                </p:cTn>
                              </p:par>
                              <p:par>
                                <p:cTn id="19" presetID="3" presetClass="emph" presetSubtype="2" fill="hold" nodeType="withEffect">
                                  <p:stCondLst>
                                    <p:cond delay="0"/>
                                  </p:stCondLst>
                                  <p:childTnLst>
                                    <p:animClr clrSpc="rgb" dir="cw">
                                      <p:cBhvr override="childStyle">
                                        <p:cTn id="20" dur="10" fill="hold"/>
                                        <p:tgtEl>
                                          <p:spTgt spid="7">
                                            <p:txEl>
                                              <p:pRg st="6" end="6"/>
                                            </p:txEl>
                                          </p:spTgt>
                                        </p:tgtEl>
                                        <p:attrNameLst>
                                          <p:attrName>style.color</p:attrName>
                                        </p:attrNameLst>
                                      </p:cBhvr>
                                      <p:to>
                                        <a:srgbClr val="BFBFBF"/>
                                      </p:to>
                                    </p:animClr>
                                  </p:childTnLst>
                                </p:cTn>
                              </p:par>
                              <p:par>
                                <p:cTn id="21" presetID="3" presetClass="emph" presetSubtype="2" fill="hold" nodeType="withEffect">
                                  <p:stCondLst>
                                    <p:cond delay="0"/>
                                  </p:stCondLst>
                                  <p:childTnLst>
                                    <p:animClr clrSpc="rgb" dir="cw">
                                      <p:cBhvr override="childStyle">
                                        <p:cTn id="22" dur="10" fill="hold"/>
                                        <p:tgtEl>
                                          <p:spTgt spid="7">
                                            <p:txEl>
                                              <p:pRg st="7" end="7"/>
                                            </p:txEl>
                                          </p:spTgt>
                                        </p:tgtEl>
                                        <p:attrNameLst>
                                          <p:attrName>style.color</p:attrName>
                                        </p:attrNameLst>
                                      </p:cBhvr>
                                      <p:to>
                                        <a:srgbClr val="BFBFB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 y="457200"/>
            <a:ext cx="8970264" cy="1143000"/>
          </a:xfrm>
        </p:spPr>
        <p:txBody>
          <a:bodyPr>
            <a:noAutofit/>
          </a:bodyPr>
          <a:lstStyle/>
          <a:p>
            <a:r>
              <a:rPr lang="en-US">
                <a:solidFill>
                  <a:srgbClr val="A71930"/>
                </a:solidFill>
              </a:rPr>
              <a:t>Still a lot of excess savings</a:t>
            </a:r>
            <a:endParaRPr lang="en-US" sz="3000">
              <a:solidFill>
                <a:srgbClr val="A71930"/>
              </a:solidFill>
            </a:endParaRPr>
          </a:p>
        </p:txBody>
      </p:sp>
      <p:sp>
        <p:nvSpPr>
          <p:cNvPr id="4" name="TextBox 3">
            <a:extLst>
              <a:ext uri="{FF2B5EF4-FFF2-40B4-BE49-F238E27FC236}">
                <a16:creationId xmlns:a16="http://schemas.microsoft.com/office/drawing/2014/main" id="{8C919249-66D5-4C58-AB31-B030B379DBD8}"/>
              </a:ext>
            </a:extLst>
          </p:cNvPr>
          <p:cNvSpPr txBox="1"/>
          <p:nvPr/>
        </p:nvSpPr>
        <p:spPr>
          <a:xfrm>
            <a:off x="0" y="6488668"/>
            <a:ext cx="9144000" cy="369332"/>
          </a:xfrm>
          <a:prstGeom prst="rect">
            <a:avLst/>
          </a:prstGeom>
          <a:noFill/>
        </p:spPr>
        <p:txBody>
          <a:bodyPr wrap="square" rtlCol="0">
            <a:spAutoFit/>
          </a:bodyPr>
          <a:lstStyle/>
          <a:p>
            <a:r>
              <a:rPr lang="en-US" sz="900">
                <a:latin typeface="Arial" panose="020B0604020202020204" pitchFamily="34" charset="0"/>
                <a:cs typeface="Arial" panose="020B0604020202020204" pitchFamily="34" charset="0"/>
              </a:rPr>
              <a:t>Note: Pre-pandemic trend based on log-linear regression for Jan-18 to Dec-19. </a:t>
            </a:r>
          </a:p>
          <a:p>
            <a:r>
              <a:rPr lang="en-US" sz="900">
                <a:latin typeface="Arial" panose="020B0604020202020204" pitchFamily="34" charset="0"/>
                <a:cs typeface="Arial" panose="020B0604020202020204" pitchFamily="34" charset="0"/>
              </a:rPr>
              <a:t>Source: Bureau of Economic Analysis; Macrobond; author’s calculations. </a:t>
            </a:r>
          </a:p>
        </p:txBody>
      </p:sp>
      <p:pic>
        <p:nvPicPr>
          <p:cNvPr id="5" name="Picture 4">
            <a:extLst>
              <a:ext uri="{FF2B5EF4-FFF2-40B4-BE49-F238E27FC236}">
                <a16:creationId xmlns:a16="http://schemas.microsoft.com/office/drawing/2014/main" id="{D06B0D7D-A2DF-48B5-AD02-D04E9865B863}"/>
              </a:ext>
            </a:extLst>
          </p:cNvPr>
          <p:cNvPicPr>
            <a:picLocks noChangeAspect="1"/>
          </p:cNvPicPr>
          <p:nvPr/>
        </p:nvPicPr>
        <p:blipFill>
          <a:blip r:embed="rId3"/>
          <a:stretch>
            <a:fillRect/>
          </a:stretch>
        </p:blipFill>
        <p:spPr>
          <a:xfrm>
            <a:off x="1402080" y="1600200"/>
            <a:ext cx="6339840" cy="4755540"/>
          </a:xfrm>
          <a:prstGeom prst="rect">
            <a:avLst/>
          </a:prstGeom>
        </p:spPr>
      </p:pic>
      <p:pic>
        <p:nvPicPr>
          <p:cNvPr id="6" name="Picture 5">
            <a:extLst>
              <a:ext uri="{FF2B5EF4-FFF2-40B4-BE49-F238E27FC236}">
                <a16:creationId xmlns:a16="http://schemas.microsoft.com/office/drawing/2014/main" id="{8804E0DF-7053-450C-BF83-1CA0C8D1D3E0}"/>
              </a:ext>
            </a:extLst>
          </p:cNvPr>
          <p:cNvPicPr>
            <a:picLocks noChangeAspect="1"/>
          </p:cNvPicPr>
          <p:nvPr/>
        </p:nvPicPr>
        <p:blipFill>
          <a:blip r:embed="rId4"/>
          <a:stretch>
            <a:fillRect/>
          </a:stretch>
        </p:blipFill>
        <p:spPr>
          <a:xfrm>
            <a:off x="1402080" y="1600200"/>
            <a:ext cx="6339840" cy="4758181"/>
          </a:xfrm>
          <a:prstGeom prst="rect">
            <a:avLst/>
          </a:prstGeom>
        </p:spPr>
      </p:pic>
      <p:pic>
        <p:nvPicPr>
          <p:cNvPr id="7" name="Picture 6">
            <a:extLst>
              <a:ext uri="{FF2B5EF4-FFF2-40B4-BE49-F238E27FC236}">
                <a16:creationId xmlns:a16="http://schemas.microsoft.com/office/drawing/2014/main" id="{46FC741B-949B-476C-9D86-F79963C64045}"/>
              </a:ext>
            </a:extLst>
          </p:cNvPr>
          <p:cNvPicPr>
            <a:picLocks noChangeAspect="1"/>
          </p:cNvPicPr>
          <p:nvPr/>
        </p:nvPicPr>
        <p:blipFill>
          <a:blip r:embed="rId5"/>
          <a:stretch>
            <a:fillRect/>
          </a:stretch>
        </p:blipFill>
        <p:spPr>
          <a:xfrm>
            <a:off x="1402080" y="1600200"/>
            <a:ext cx="6339840" cy="4755540"/>
          </a:xfrm>
          <a:prstGeom prst="rect">
            <a:avLst/>
          </a:prstGeom>
        </p:spPr>
      </p:pic>
      <p:pic>
        <p:nvPicPr>
          <p:cNvPr id="8" name="Picture 7">
            <a:extLst>
              <a:ext uri="{FF2B5EF4-FFF2-40B4-BE49-F238E27FC236}">
                <a16:creationId xmlns:a16="http://schemas.microsoft.com/office/drawing/2014/main" id="{8D8BB499-180F-4BAB-99F4-FE61A22835AA}"/>
              </a:ext>
            </a:extLst>
          </p:cNvPr>
          <p:cNvPicPr>
            <a:picLocks noChangeAspect="1"/>
          </p:cNvPicPr>
          <p:nvPr/>
        </p:nvPicPr>
        <p:blipFill>
          <a:blip r:embed="rId6"/>
          <a:stretch>
            <a:fillRect/>
          </a:stretch>
        </p:blipFill>
        <p:spPr>
          <a:xfrm>
            <a:off x="1402080" y="1600200"/>
            <a:ext cx="6339840" cy="4755540"/>
          </a:xfrm>
          <a:prstGeom prst="rect">
            <a:avLst/>
          </a:prstGeom>
        </p:spPr>
      </p:pic>
      <p:pic>
        <p:nvPicPr>
          <p:cNvPr id="9" name="Picture 8">
            <a:extLst>
              <a:ext uri="{FF2B5EF4-FFF2-40B4-BE49-F238E27FC236}">
                <a16:creationId xmlns:a16="http://schemas.microsoft.com/office/drawing/2014/main" id="{60074410-5082-4EE2-B564-B720268A37E9}"/>
              </a:ext>
            </a:extLst>
          </p:cNvPr>
          <p:cNvPicPr>
            <a:picLocks noChangeAspect="1"/>
          </p:cNvPicPr>
          <p:nvPr/>
        </p:nvPicPr>
        <p:blipFill>
          <a:blip r:embed="rId7"/>
          <a:stretch>
            <a:fillRect/>
          </a:stretch>
        </p:blipFill>
        <p:spPr>
          <a:xfrm>
            <a:off x="1402080" y="1600200"/>
            <a:ext cx="6339840" cy="4758181"/>
          </a:xfrm>
          <a:prstGeom prst="rect">
            <a:avLst/>
          </a:prstGeom>
        </p:spPr>
      </p:pic>
    </p:spTree>
    <p:extLst>
      <p:ext uri="{BB962C8B-B14F-4D97-AF65-F5344CB8AC3E}">
        <p14:creationId xmlns:p14="http://schemas.microsoft.com/office/powerpoint/2010/main" val="37001264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804137-48B3-4C83-ABD0-CF5B28722393}"/>
              </a:ext>
            </a:extLst>
          </p:cNvPr>
          <p:cNvPicPr>
            <a:picLocks noChangeAspect="1"/>
          </p:cNvPicPr>
          <p:nvPr/>
        </p:nvPicPr>
        <p:blipFill>
          <a:blip r:embed="rId3"/>
          <a:stretch>
            <a:fillRect/>
          </a:stretch>
        </p:blipFill>
        <p:spPr>
          <a:xfrm>
            <a:off x="0" y="2194560"/>
            <a:ext cx="4572000" cy="3428049"/>
          </a:xfrm>
          <a:prstGeom prst="rect">
            <a:avLst/>
          </a:prstGeom>
        </p:spPr>
      </p:pic>
      <p:sp>
        <p:nvSpPr>
          <p:cNvPr id="2" name="Title 1"/>
          <p:cNvSpPr>
            <a:spLocks noGrp="1"/>
          </p:cNvSpPr>
          <p:nvPr>
            <p:ph type="title"/>
          </p:nvPr>
        </p:nvSpPr>
        <p:spPr>
          <a:xfrm>
            <a:off x="86868" y="457200"/>
            <a:ext cx="8970264" cy="1143000"/>
          </a:xfrm>
        </p:spPr>
        <p:txBody>
          <a:bodyPr>
            <a:noAutofit/>
          </a:bodyPr>
          <a:lstStyle/>
          <a:p>
            <a:r>
              <a:rPr lang="en-US" sz="3000">
                <a:solidFill>
                  <a:srgbClr val="A71930"/>
                </a:solidFill>
              </a:rPr>
              <a:t>Monetary policy is </a:t>
            </a:r>
            <a:r>
              <a:rPr lang="en-US" sz="3000" u="sng">
                <a:solidFill>
                  <a:srgbClr val="A71930"/>
                </a:solidFill>
              </a:rPr>
              <a:t>much</a:t>
            </a:r>
            <a:r>
              <a:rPr lang="en-US" sz="3000">
                <a:solidFill>
                  <a:srgbClr val="A71930"/>
                </a:solidFill>
              </a:rPr>
              <a:t> looser than a Taylor Rule</a:t>
            </a:r>
          </a:p>
        </p:txBody>
      </p:sp>
      <p:sp>
        <p:nvSpPr>
          <p:cNvPr id="4" name="TextBox 3">
            <a:extLst>
              <a:ext uri="{FF2B5EF4-FFF2-40B4-BE49-F238E27FC236}">
                <a16:creationId xmlns:a16="http://schemas.microsoft.com/office/drawing/2014/main" id="{8175C22F-F76E-4864-889F-BDA04CB7B525}"/>
              </a:ext>
            </a:extLst>
          </p:cNvPr>
          <p:cNvSpPr txBox="1"/>
          <p:nvPr/>
        </p:nvSpPr>
        <p:spPr>
          <a:xfrm>
            <a:off x="0" y="6488668"/>
            <a:ext cx="9144000" cy="369332"/>
          </a:xfrm>
          <a:prstGeom prst="rect">
            <a:avLst/>
          </a:prstGeom>
          <a:noFill/>
        </p:spPr>
        <p:txBody>
          <a:bodyPr wrap="square" rtlCol="0">
            <a:spAutoFit/>
          </a:bodyPr>
          <a:lstStyle/>
          <a:p>
            <a:r>
              <a:rPr lang="en-US" sz="900">
                <a:latin typeface="Arial" panose="020B0604020202020204" pitchFamily="34" charset="0"/>
                <a:cs typeface="Arial" panose="020B0604020202020204" pitchFamily="34" charset="0"/>
              </a:rPr>
              <a:t>Source: Federal Reserve Bank of Cleveland; Federal Reserve Bank of New York; Board of Governors of the Federal Reserve System; Bureau of Labor Statistics; Bureau of Economic Analysis; author’s calculations.</a:t>
            </a:r>
          </a:p>
        </p:txBody>
      </p:sp>
      <p:graphicFrame>
        <p:nvGraphicFramePr>
          <p:cNvPr id="6" name="Table 5">
            <a:extLst>
              <a:ext uri="{FF2B5EF4-FFF2-40B4-BE49-F238E27FC236}">
                <a16:creationId xmlns:a16="http://schemas.microsoft.com/office/drawing/2014/main" id="{CF9A1F5B-D708-488F-A6F7-CE2AB541AA1B}"/>
              </a:ext>
            </a:extLst>
          </p:cNvPr>
          <p:cNvGraphicFramePr>
            <a:graphicFrameLocks noGrp="1"/>
          </p:cNvGraphicFramePr>
          <p:nvPr>
            <p:extLst>
              <p:ext uri="{D42A27DB-BD31-4B8C-83A1-F6EECF244321}">
                <p14:modId xmlns:p14="http://schemas.microsoft.com/office/powerpoint/2010/main" val="2124535197"/>
              </p:ext>
            </p:extLst>
          </p:nvPr>
        </p:nvGraphicFramePr>
        <p:xfrm>
          <a:off x="5196078" y="4880929"/>
          <a:ext cx="3236976" cy="74168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868324968"/>
                    </a:ext>
                  </a:extLst>
                </a:gridCol>
                <a:gridCol w="704088">
                  <a:extLst>
                    <a:ext uri="{9D8B030D-6E8A-4147-A177-3AD203B41FA5}">
                      <a16:colId xmlns:a16="http://schemas.microsoft.com/office/drawing/2014/main" val="1953506001"/>
                    </a:ext>
                  </a:extLst>
                </a:gridCol>
                <a:gridCol w="704088">
                  <a:extLst>
                    <a:ext uri="{9D8B030D-6E8A-4147-A177-3AD203B41FA5}">
                      <a16:colId xmlns:a16="http://schemas.microsoft.com/office/drawing/2014/main" val="659998850"/>
                    </a:ext>
                  </a:extLst>
                </a:gridCol>
              </a:tblGrid>
              <a:tr h="370840">
                <a:tc>
                  <a:txBody>
                    <a:bodyPr/>
                    <a:lstStyle/>
                    <a:p>
                      <a:r>
                        <a:rPr lang="en-US"/>
                        <a:t>Q4 Forecast</a:t>
                      </a:r>
                    </a:p>
                  </a:txBody>
                  <a:tcPr/>
                </a:tc>
                <a:tc>
                  <a:txBody>
                    <a:bodyPr/>
                    <a:lstStyle/>
                    <a:p>
                      <a:pPr algn="ctr"/>
                      <a:r>
                        <a:rPr lang="en-US"/>
                        <a:t>UR</a:t>
                      </a:r>
                    </a:p>
                  </a:txBody>
                  <a:tcPr/>
                </a:tc>
                <a:tc>
                  <a:txBody>
                    <a:bodyPr/>
                    <a:lstStyle/>
                    <a:p>
                      <a:pPr algn="ctr"/>
                      <a:r>
                        <a:rPr lang="en-US"/>
                        <a:t>π</a:t>
                      </a:r>
                    </a:p>
                  </a:txBody>
                  <a:tcPr/>
                </a:tc>
                <a:extLst>
                  <a:ext uri="{0D108BD9-81ED-4DB2-BD59-A6C34878D82A}">
                    <a16:rowId xmlns:a16="http://schemas.microsoft.com/office/drawing/2014/main" val="3403081562"/>
                  </a:ext>
                </a:extLst>
              </a:tr>
              <a:tr h="370840">
                <a:tc>
                  <a:txBody>
                    <a:bodyPr/>
                    <a:lstStyle/>
                    <a:p>
                      <a:r>
                        <a:rPr lang="en-US"/>
                        <a:t>2022</a:t>
                      </a:r>
                    </a:p>
                  </a:txBody>
                  <a:tcPr/>
                </a:tc>
                <a:tc>
                  <a:txBody>
                    <a:bodyPr/>
                    <a:lstStyle/>
                    <a:p>
                      <a:pPr algn="ctr"/>
                      <a:r>
                        <a:rPr lang="en-US"/>
                        <a:t>3.5%</a:t>
                      </a:r>
                    </a:p>
                  </a:txBody>
                  <a:tcPr/>
                </a:tc>
                <a:tc>
                  <a:txBody>
                    <a:bodyPr/>
                    <a:lstStyle/>
                    <a:p>
                      <a:pPr algn="ctr"/>
                      <a:r>
                        <a:rPr lang="en-US"/>
                        <a:t>2.6%</a:t>
                      </a:r>
                    </a:p>
                  </a:txBody>
                  <a:tcPr/>
                </a:tc>
                <a:extLst>
                  <a:ext uri="{0D108BD9-81ED-4DB2-BD59-A6C34878D82A}">
                    <a16:rowId xmlns:a16="http://schemas.microsoft.com/office/drawing/2014/main" val="693179840"/>
                  </a:ext>
                </a:extLst>
              </a:tr>
            </a:tbl>
          </a:graphicData>
        </a:graphic>
      </p:graphicFrame>
      <p:graphicFrame>
        <p:nvGraphicFramePr>
          <p:cNvPr id="7" name="Table 7">
            <a:extLst>
              <a:ext uri="{FF2B5EF4-FFF2-40B4-BE49-F238E27FC236}">
                <a16:creationId xmlns:a16="http://schemas.microsoft.com/office/drawing/2014/main" id="{BF646FF9-EA98-4002-B82A-6FFB4513481B}"/>
              </a:ext>
            </a:extLst>
          </p:cNvPr>
          <p:cNvGraphicFramePr>
            <a:graphicFrameLocks noGrp="1"/>
          </p:cNvGraphicFramePr>
          <p:nvPr>
            <p:extLst>
              <p:ext uri="{D42A27DB-BD31-4B8C-83A1-F6EECF244321}">
                <p14:modId xmlns:p14="http://schemas.microsoft.com/office/powerpoint/2010/main" val="2308875602"/>
              </p:ext>
            </p:extLst>
          </p:nvPr>
        </p:nvGraphicFramePr>
        <p:xfrm>
          <a:off x="4393692" y="1785980"/>
          <a:ext cx="4663440" cy="266192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4202461377"/>
                    </a:ext>
                  </a:extLst>
                </a:gridCol>
                <a:gridCol w="1097280">
                  <a:extLst>
                    <a:ext uri="{9D8B030D-6E8A-4147-A177-3AD203B41FA5}">
                      <a16:colId xmlns:a16="http://schemas.microsoft.com/office/drawing/2014/main" val="1111500315"/>
                    </a:ext>
                  </a:extLst>
                </a:gridCol>
                <a:gridCol w="1097280">
                  <a:extLst>
                    <a:ext uri="{9D8B030D-6E8A-4147-A177-3AD203B41FA5}">
                      <a16:colId xmlns:a16="http://schemas.microsoft.com/office/drawing/2014/main" val="4287243530"/>
                    </a:ext>
                  </a:extLst>
                </a:gridCol>
                <a:gridCol w="1097280">
                  <a:extLst>
                    <a:ext uri="{9D8B030D-6E8A-4147-A177-3AD203B41FA5}">
                      <a16:colId xmlns:a16="http://schemas.microsoft.com/office/drawing/2014/main" val="2178077318"/>
                    </a:ext>
                  </a:extLst>
                </a:gridCol>
              </a:tblGrid>
              <a:tr h="370840">
                <a:tc>
                  <a:txBody>
                    <a:bodyPr/>
                    <a:lstStyle/>
                    <a:p>
                      <a:endParaRPr lang="en-US"/>
                    </a:p>
                  </a:txBody>
                  <a:tcPr/>
                </a:tc>
                <a:tc>
                  <a:txBody>
                    <a:bodyPr/>
                    <a:lstStyle/>
                    <a:p>
                      <a:pPr algn="ctr"/>
                      <a:r>
                        <a:rPr lang="en-US"/>
                        <a:t>Taylor</a:t>
                      </a:r>
                    </a:p>
                  </a:txBody>
                  <a:tcPr anchor="ctr"/>
                </a:tc>
                <a:tc>
                  <a:txBody>
                    <a:bodyPr/>
                    <a:lstStyle/>
                    <a:p>
                      <a:pPr algn="ctr"/>
                      <a:r>
                        <a:rPr lang="en-US" err="1"/>
                        <a:t>Doveish</a:t>
                      </a:r>
                      <a:endParaRPr lang="en-US"/>
                    </a:p>
                  </a:txBody>
                  <a:tcPr anchor="ctr"/>
                </a:tc>
                <a:tc>
                  <a:txBody>
                    <a:bodyPr/>
                    <a:lstStyle/>
                    <a:p>
                      <a:pPr algn="ctr"/>
                      <a:r>
                        <a:rPr lang="en-US"/>
                        <a:t>Inertial </a:t>
                      </a:r>
                      <a:r>
                        <a:rPr lang="en-US" err="1"/>
                        <a:t>Doveish</a:t>
                      </a:r>
                      <a:endParaRPr lang="en-US"/>
                    </a:p>
                  </a:txBody>
                  <a:tcPr anchor="ctr"/>
                </a:tc>
                <a:extLst>
                  <a:ext uri="{0D108BD9-81ED-4DB2-BD59-A6C34878D82A}">
                    <a16:rowId xmlns:a16="http://schemas.microsoft.com/office/drawing/2014/main" val="2071973040"/>
                  </a:ext>
                </a:extLst>
              </a:tr>
              <a:tr h="370840">
                <a:tc>
                  <a:txBody>
                    <a:bodyPr/>
                    <a:lstStyle/>
                    <a:p>
                      <a:r>
                        <a:rPr lang="en-US"/>
                        <a:t>r*</a:t>
                      </a:r>
                    </a:p>
                  </a:txBody>
                  <a:tcPr/>
                </a:tc>
                <a:tc>
                  <a:txBody>
                    <a:bodyPr/>
                    <a:lstStyle/>
                    <a:p>
                      <a:pPr algn="ctr"/>
                      <a:r>
                        <a:rPr lang="en-US"/>
                        <a:t>0.5%</a:t>
                      </a:r>
                    </a:p>
                  </a:txBody>
                  <a:tcPr anchor="ctr"/>
                </a:tc>
                <a:tc>
                  <a:txBody>
                    <a:bodyPr/>
                    <a:lstStyle/>
                    <a:p>
                      <a:pPr algn="ctr"/>
                      <a:r>
                        <a:rPr lang="en-US"/>
                        <a:t>0.0%</a:t>
                      </a:r>
                    </a:p>
                  </a:txBody>
                  <a:tcPr anchor="ctr"/>
                </a:tc>
                <a:tc>
                  <a:txBody>
                    <a:bodyPr/>
                    <a:lstStyle/>
                    <a:p>
                      <a:pPr algn="ctr"/>
                      <a:r>
                        <a:rPr lang="en-US"/>
                        <a:t>0.0%</a:t>
                      </a:r>
                    </a:p>
                  </a:txBody>
                  <a:tcPr anchor="ctr"/>
                </a:tc>
                <a:extLst>
                  <a:ext uri="{0D108BD9-81ED-4DB2-BD59-A6C34878D82A}">
                    <a16:rowId xmlns:a16="http://schemas.microsoft.com/office/drawing/2014/main" val="2952689701"/>
                  </a:ext>
                </a:extLst>
              </a:tr>
              <a:tr h="370840">
                <a:tc>
                  <a:txBody>
                    <a:bodyPr/>
                    <a:lstStyle/>
                    <a:p>
                      <a:r>
                        <a:rPr lang="en-US"/>
                        <a:t>u*</a:t>
                      </a:r>
                    </a:p>
                  </a:txBody>
                  <a:tcPr/>
                </a:tc>
                <a:tc>
                  <a:txBody>
                    <a:bodyPr/>
                    <a:lstStyle/>
                    <a:p>
                      <a:pPr algn="ctr"/>
                      <a:r>
                        <a:rPr lang="en-US"/>
                        <a:t>4.0%</a:t>
                      </a:r>
                    </a:p>
                  </a:txBody>
                  <a:tcPr anchor="ctr"/>
                </a:tc>
                <a:tc>
                  <a:txBody>
                    <a:bodyPr/>
                    <a:lstStyle/>
                    <a:p>
                      <a:pPr algn="ctr"/>
                      <a:r>
                        <a:rPr lang="en-US"/>
                        <a:t>3.5%</a:t>
                      </a:r>
                    </a:p>
                  </a:txBody>
                  <a:tcPr anchor="ctr"/>
                </a:tc>
                <a:tc>
                  <a:txBody>
                    <a:bodyPr/>
                    <a:lstStyle/>
                    <a:p>
                      <a:pPr algn="ctr"/>
                      <a:r>
                        <a:rPr lang="en-US"/>
                        <a:t>3.5%</a:t>
                      </a:r>
                    </a:p>
                  </a:txBody>
                  <a:tcPr anchor="ctr"/>
                </a:tc>
                <a:extLst>
                  <a:ext uri="{0D108BD9-81ED-4DB2-BD59-A6C34878D82A}">
                    <a16:rowId xmlns:a16="http://schemas.microsoft.com/office/drawing/2014/main" val="3403610022"/>
                  </a:ext>
                </a:extLst>
              </a:tr>
              <a:tr h="370840">
                <a:tc>
                  <a:txBody>
                    <a:bodyPr/>
                    <a:lstStyle/>
                    <a:p>
                      <a:r>
                        <a:rPr lang="en-US"/>
                        <a:t>Inertia</a:t>
                      </a:r>
                    </a:p>
                    <a:p>
                      <a:r>
                        <a:rPr lang="en-US"/>
                        <a:t>Parameter</a:t>
                      </a:r>
                    </a:p>
                  </a:txBody>
                  <a:tcPr/>
                </a:tc>
                <a:tc>
                  <a:txBody>
                    <a:bodyPr/>
                    <a:lstStyle/>
                    <a:p>
                      <a:pPr algn="ctr"/>
                      <a:r>
                        <a:rPr lang="en-US"/>
                        <a:t>0.0</a:t>
                      </a:r>
                    </a:p>
                  </a:txBody>
                  <a:tcPr anchor="ctr"/>
                </a:tc>
                <a:tc>
                  <a:txBody>
                    <a:bodyPr/>
                    <a:lstStyle/>
                    <a:p>
                      <a:pPr algn="ctr"/>
                      <a:r>
                        <a:rPr lang="en-US"/>
                        <a:t>0.0</a:t>
                      </a:r>
                    </a:p>
                  </a:txBody>
                  <a:tcPr anchor="ctr"/>
                </a:tc>
                <a:tc>
                  <a:txBody>
                    <a:bodyPr/>
                    <a:lstStyle/>
                    <a:p>
                      <a:pPr algn="ctr"/>
                      <a:r>
                        <a:rPr lang="en-US"/>
                        <a:t>0.8</a:t>
                      </a:r>
                    </a:p>
                  </a:txBody>
                  <a:tcPr anchor="ctr"/>
                </a:tc>
                <a:extLst>
                  <a:ext uri="{0D108BD9-81ED-4DB2-BD59-A6C34878D82A}">
                    <a16:rowId xmlns:a16="http://schemas.microsoft.com/office/drawing/2014/main" val="4238237508"/>
                  </a:ext>
                </a:extLst>
              </a:tr>
              <a:tr h="370840">
                <a:tc>
                  <a:txBody>
                    <a:bodyPr/>
                    <a:lstStyle/>
                    <a:p>
                      <a:r>
                        <a:rPr lang="en-US"/>
                        <a:t>Weight on Output Gap</a:t>
                      </a:r>
                    </a:p>
                  </a:txBody>
                  <a:tcPr/>
                </a:tc>
                <a:tc>
                  <a:txBody>
                    <a:bodyPr/>
                    <a:lstStyle/>
                    <a:p>
                      <a:pPr algn="ctr"/>
                      <a:r>
                        <a:rPr lang="en-US"/>
                        <a:t>0.5</a:t>
                      </a:r>
                    </a:p>
                  </a:txBody>
                  <a:tcPr anchor="ctr"/>
                </a:tc>
                <a:tc>
                  <a:txBody>
                    <a:bodyPr/>
                    <a:lstStyle/>
                    <a:p>
                      <a:pPr algn="ctr"/>
                      <a:r>
                        <a:rPr lang="en-US"/>
                        <a:t>1.0</a:t>
                      </a:r>
                    </a:p>
                  </a:txBody>
                  <a:tcPr anchor="ctr"/>
                </a:tc>
                <a:tc>
                  <a:txBody>
                    <a:bodyPr/>
                    <a:lstStyle/>
                    <a:p>
                      <a:pPr algn="ctr"/>
                      <a:r>
                        <a:rPr lang="en-US"/>
                        <a:t>1.0</a:t>
                      </a:r>
                    </a:p>
                  </a:txBody>
                  <a:tcPr anchor="ctr"/>
                </a:tc>
                <a:extLst>
                  <a:ext uri="{0D108BD9-81ED-4DB2-BD59-A6C34878D82A}">
                    <a16:rowId xmlns:a16="http://schemas.microsoft.com/office/drawing/2014/main" val="1803092187"/>
                  </a:ext>
                </a:extLst>
              </a:tr>
            </a:tbl>
          </a:graphicData>
        </a:graphic>
      </p:graphicFrame>
    </p:spTree>
    <p:extLst>
      <p:ext uri="{BB962C8B-B14F-4D97-AF65-F5344CB8AC3E}">
        <p14:creationId xmlns:p14="http://schemas.microsoft.com/office/powerpoint/2010/main" val="37029421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 y="457200"/>
            <a:ext cx="8970264" cy="1143000"/>
          </a:xfrm>
        </p:spPr>
        <p:txBody>
          <a:bodyPr>
            <a:noAutofit/>
          </a:bodyPr>
          <a:lstStyle/>
          <a:p>
            <a:r>
              <a:rPr lang="en-US" sz="3000">
                <a:solidFill>
                  <a:srgbClr val="A71930"/>
                </a:solidFill>
              </a:rPr>
              <a:t>Five reasons for inflation to increase</a:t>
            </a:r>
          </a:p>
        </p:txBody>
      </p:sp>
      <p:sp>
        <p:nvSpPr>
          <p:cNvPr id="7" name="TextBox 6">
            <a:extLst>
              <a:ext uri="{FF2B5EF4-FFF2-40B4-BE49-F238E27FC236}">
                <a16:creationId xmlns:a16="http://schemas.microsoft.com/office/drawing/2014/main" id="{B827B168-DFE3-4CA1-B1F2-1BC87906E58E}"/>
              </a:ext>
            </a:extLst>
          </p:cNvPr>
          <p:cNvSpPr txBox="1"/>
          <p:nvPr/>
        </p:nvSpPr>
        <p:spPr>
          <a:xfrm>
            <a:off x="338703" y="1443037"/>
            <a:ext cx="8466593" cy="5170646"/>
          </a:xfrm>
          <a:prstGeom prst="rect">
            <a:avLst/>
          </a:prstGeom>
          <a:noFill/>
        </p:spPr>
        <p:txBody>
          <a:bodyPr wrap="square" rtlCol="0">
            <a:spAutoFit/>
          </a:bodyPr>
          <a:lstStyle/>
          <a:p>
            <a:pPr marL="457200" indent="-457200">
              <a:buFont typeface="+mj-lt"/>
              <a:buAutoNum type="arabicPeriod"/>
            </a:pPr>
            <a:r>
              <a:rPr lang="en-US" sz="2200">
                <a:solidFill>
                  <a:schemeClr val="bg1">
                    <a:lumMod val="75000"/>
                  </a:schemeClr>
                </a:solidFill>
              </a:rPr>
              <a:t>Other micro stories playing out like shelter</a:t>
            </a:r>
          </a:p>
          <a:p>
            <a:pPr marL="457200" indent="-457200">
              <a:buFont typeface="+mj-lt"/>
              <a:buAutoNum type="arabicPeriod"/>
            </a:pPr>
            <a:endParaRPr lang="en-US" sz="2200">
              <a:solidFill>
                <a:schemeClr val="bg1">
                  <a:lumMod val="75000"/>
                </a:schemeClr>
              </a:solidFill>
            </a:endParaRPr>
          </a:p>
          <a:p>
            <a:pPr marL="457200" indent="-457200">
              <a:buFont typeface="+mj-lt"/>
              <a:buAutoNum type="arabicPeriod"/>
            </a:pPr>
            <a:r>
              <a:rPr lang="en-US" sz="2200">
                <a:solidFill>
                  <a:schemeClr val="bg1">
                    <a:lumMod val="75000"/>
                  </a:schemeClr>
                </a:solidFill>
              </a:rPr>
              <a:t>Labor markets have tightened</a:t>
            </a:r>
          </a:p>
          <a:p>
            <a:pPr marL="914400" lvl="1" indent="-457200">
              <a:buFont typeface="Arial" panose="020B0604020202020204" pitchFamily="34" charset="0"/>
              <a:buChar char="•"/>
            </a:pPr>
            <a:r>
              <a:rPr lang="en-US" sz="2200">
                <a:solidFill>
                  <a:schemeClr val="bg1">
                    <a:lumMod val="75000"/>
                  </a:schemeClr>
                </a:solidFill>
              </a:rPr>
              <a:t>An additional ~0.5 p.p. more in inflationary pressure</a:t>
            </a:r>
          </a:p>
          <a:p>
            <a:pPr marL="914400" lvl="1" indent="-457200">
              <a:buFont typeface="Arial" panose="020B0604020202020204" pitchFamily="34" charset="0"/>
              <a:buChar char="•"/>
            </a:pPr>
            <a:r>
              <a:rPr lang="en-US" sz="2200">
                <a:solidFill>
                  <a:schemeClr val="bg1">
                    <a:lumMod val="75000"/>
                  </a:schemeClr>
                </a:solidFill>
              </a:rPr>
              <a:t>Nominal wages growing at 5+ percent</a:t>
            </a:r>
          </a:p>
          <a:p>
            <a:pPr marL="457200" indent="-457200">
              <a:buFont typeface="+mj-lt"/>
              <a:buAutoNum type="arabicPeriod"/>
            </a:pPr>
            <a:endParaRPr lang="en-US" sz="2200">
              <a:solidFill>
                <a:schemeClr val="bg1">
                  <a:lumMod val="75000"/>
                </a:schemeClr>
              </a:solidFill>
            </a:endParaRPr>
          </a:p>
          <a:p>
            <a:pPr marL="457200" indent="-457200">
              <a:buFont typeface="+mj-lt"/>
              <a:buAutoNum type="arabicPeriod"/>
            </a:pPr>
            <a:r>
              <a:rPr lang="en-US" sz="2200">
                <a:solidFill>
                  <a:schemeClr val="bg1">
                    <a:lumMod val="75000"/>
                  </a:schemeClr>
                </a:solidFill>
              </a:rPr>
              <a:t>Inflation expectations higher</a:t>
            </a:r>
          </a:p>
          <a:p>
            <a:pPr marL="914400" lvl="1" indent="-457200">
              <a:buFont typeface="Arial" panose="020B0604020202020204" pitchFamily="34" charset="0"/>
              <a:buChar char="•"/>
            </a:pPr>
            <a:r>
              <a:rPr lang="en-US" sz="2200">
                <a:solidFill>
                  <a:schemeClr val="bg1">
                    <a:lumMod val="75000"/>
                  </a:schemeClr>
                </a:solidFill>
              </a:rPr>
              <a:t>Expectations 1 to 3 p.p. higher</a:t>
            </a:r>
          </a:p>
          <a:p>
            <a:pPr lvl="1"/>
            <a:endParaRPr lang="en-US" sz="2200">
              <a:solidFill>
                <a:schemeClr val="bg1">
                  <a:lumMod val="75000"/>
                </a:schemeClr>
              </a:solidFill>
            </a:endParaRPr>
          </a:p>
          <a:p>
            <a:pPr marL="457200" indent="-457200">
              <a:buFont typeface="+mj-lt"/>
              <a:buAutoNum type="arabicPeriod"/>
            </a:pPr>
            <a:r>
              <a:rPr lang="en-US" sz="2200">
                <a:solidFill>
                  <a:schemeClr val="bg1">
                    <a:lumMod val="75000"/>
                  </a:schemeClr>
                </a:solidFill>
              </a:rPr>
              <a:t>Demand continues to be above trend and supply below trend (COVID reduction could boost demand more than it increases supply)</a:t>
            </a:r>
          </a:p>
          <a:p>
            <a:pPr marL="457200" indent="-457200">
              <a:buFont typeface="+mj-lt"/>
              <a:buAutoNum type="arabicPeriod"/>
            </a:pPr>
            <a:endParaRPr lang="en-US" sz="2200"/>
          </a:p>
          <a:p>
            <a:pPr marL="457200" indent="-457200">
              <a:buFont typeface="+mj-lt"/>
              <a:buAutoNum type="arabicPeriod"/>
            </a:pPr>
            <a:r>
              <a:rPr lang="en-US" sz="2200"/>
              <a:t>Manageable endemic COVID in United States plus COVID-zero in China as inflationary???</a:t>
            </a:r>
          </a:p>
        </p:txBody>
      </p:sp>
    </p:spTree>
    <p:extLst>
      <p:ext uri="{BB962C8B-B14F-4D97-AF65-F5344CB8AC3E}">
        <p14:creationId xmlns:p14="http://schemas.microsoft.com/office/powerpoint/2010/main" val="1445922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 y="457200"/>
            <a:ext cx="8970264" cy="1143000"/>
          </a:xfrm>
        </p:spPr>
        <p:txBody>
          <a:bodyPr>
            <a:noAutofit/>
          </a:bodyPr>
          <a:lstStyle/>
          <a:p>
            <a:r>
              <a:rPr lang="en-US" sz="3000">
                <a:solidFill>
                  <a:srgbClr val="A71930"/>
                </a:solidFill>
              </a:rPr>
              <a:t>Forecasters kept expecting inflation to slow the rest of the year, but it never did</a:t>
            </a:r>
          </a:p>
        </p:txBody>
      </p:sp>
      <p:sp>
        <p:nvSpPr>
          <p:cNvPr id="3" name="TextBox 2">
            <a:extLst>
              <a:ext uri="{FF2B5EF4-FFF2-40B4-BE49-F238E27FC236}">
                <a16:creationId xmlns:a16="http://schemas.microsoft.com/office/drawing/2014/main" id="{3D691B94-EA3D-4708-B869-EC66561A1A04}"/>
              </a:ext>
            </a:extLst>
          </p:cNvPr>
          <p:cNvSpPr txBox="1"/>
          <p:nvPr/>
        </p:nvSpPr>
        <p:spPr>
          <a:xfrm>
            <a:off x="0" y="6519446"/>
            <a:ext cx="9144000" cy="338554"/>
          </a:xfrm>
          <a:prstGeom prst="rect">
            <a:avLst/>
          </a:prstGeom>
          <a:noFill/>
        </p:spPr>
        <p:txBody>
          <a:bodyPr wrap="square" rtlCol="0">
            <a:spAutoFit/>
          </a:bodyPr>
          <a:lstStyle/>
          <a:p>
            <a:r>
              <a:rPr lang="en-US" sz="800">
                <a:latin typeface="Arial" panose="020B0604020202020204" pitchFamily="34" charset="0"/>
                <a:cs typeface="Arial" panose="020B0604020202020204" pitchFamily="34" charset="0"/>
              </a:rPr>
              <a:t>Note: Actual inflation since projection through December 2021. Assumes that actual values were known through month prior to forecast. </a:t>
            </a:r>
          </a:p>
          <a:p>
            <a:r>
              <a:rPr lang="en-US" sz="800">
                <a:latin typeface="Arial" panose="020B0604020202020204" pitchFamily="34" charset="0"/>
                <a:cs typeface="Arial" panose="020B0604020202020204" pitchFamily="34" charset="0"/>
              </a:rPr>
              <a:t>Source: Bureau of Economic Analysis via Macrobond and via Federal Reserve Bank of St. Louis, ALFRED; Board of Governors of the Federal Reserve System; author's calculations.</a:t>
            </a:r>
          </a:p>
        </p:txBody>
      </p:sp>
      <p:pic>
        <p:nvPicPr>
          <p:cNvPr id="5" name="Picture 4">
            <a:extLst>
              <a:ext uri="{FF2B5EF4-FFF2-40B4-BE49-F238E27FC236}">
                <a16:creationId xmlns:a16="http://schemas.microsoft.com/office/drawing/2014/main" id="{B24D6B31-AE96-4A56-96D8-0B41A5EF536D}"/>
              </a:ext>
            </a:extLst>
          </p:cNvPr>
          <p:cNvPicPr>
            <a:picLocks noChangeAspect="1"/>
          </p:cNvPicPr>
          <p:nvPr/>
        </p:nvPicPr>
        <p:blipFill>
          <a:blip r:embed="rId3"/>
          <a:stretch>
            <a:fillRect/>
          </a:stretch>
        </p:blipFill>
        <p:spPr>
          <a:xfrm>
            <a:off x="1402080" y="1600200"/>
            <a:ext cx="6339840" cy="4753560"/>
          </a:xfrm>
          <a:prstGeom prst="rect">
            <a:avLst/>
          </a:prstGeom>
        </p:spPr>
      </p:pic>
    </p:spTree>
    <p:extLst>
      <p:ext uri="{BB962C8B-B14F-4D97-AF65-F5344CB8AC3E}">
        <p14:creationId xmlns:p14="http://schemas.microsoft.com/office/powerpoint/2010/main" val="3806800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 y="457200"/>
            <a:ext cx="8970264" cy="1143000"/>
          </a:xfrm>
        </p:spPr>
        <p:txBody>
          <a:bodyPr>
            <a:noAutofit/>
          </a:bodyPr>
          <a:lstStyle/>
          <a:p>
            <a:r>
              <a:rPr lang="en-US">
                <a:solidFill>
                  <a:srgbClr val="A71930"/>
                </a:solidFill>
              </a:rPr>
              <a:t>But I’m very uncertain: my subjective probability distribution for 2022 core PCE</a:t>
            </a:r>
            <a:endParaRPr lang="en-US" sz="3000">
              <a:solidFill>
                <a:srgbClr val="A71930"/>
              </a:solidFill>
            </a:endParaRPr>
          </a:p>
        </p:txBody>
      </p:sp>
      <p:graphicFrame>
        <p:nvGraphicFramePr>
          <p:cNvPr id="3" name="Table 3">
            <a:extLst>
              <a:ext uri="{FF2B5EF4-FFF2-40B4-BE49-F238E27FC236}">
                <a16:creationId xmlns:a16="http://schemas.microsoft.com/office/drawing/2014/main" id="{45337034-739B-F542-B383-A39C03ABC660}"/>
              </a:ext>
            </a:extLst>
          </p:cNvPr>
          <p:cNvGraphicFramePr>
            <a:graphicFrameLocks noGrp="1"/>
          </p:cNvGraphicFramePr>
          <p:nvPr>
            <p:extLst>
              <p:ext uri="{D42A27DB-BD31-4B8C-83A1-F6EECF244321}">
                <p14:modId xmlns:p14="http://schemas.microsoft.com/office/powerpoint/2010/main" val="2568843527"/>
              </p:ext>
            </p:extLst>
          </p:nvPr>
        </p:nvGraphicFramePr>
        <p:xfrm>
          <a:off x="611980" y="1715061"/>
          <a:ext cx="7920040" cy="4846320"/>
        </p:xfrm>
        <a:graphic>
          <a:graphicData uri="http://schemas.openxmlformats.org/drawingml/2006/table">
            <a:tbl>
              <a:tblPr firstRow="1" bandRow="1">
                <a:tableStyleId>{5C22544A-7EE6-4342-B048-85BDC9FD1C3A}</a:tableStyleId>
              </a:tblPr>
              <a:tblGrid>
                <a:gridCol w="3960020">
                  <a:extLst>
                    <a:ext uri="{9D8B030D-6E8A-4147-A177-3AD203B41FA5}">
                      <a16:colId xmlns:a16="http://schemas.microsoft.com/office/drawing/2014/main" val="3176188235"/>
                    </a:ext>
                  </a:extLst>
                </a:gridCol>
                <a:gridCol w="3960020">
                  <a:extLst>
                    <a:ext uri="{9D8B030D-6E8A-4147-A177-3AD203B41FA5}">
                      <a16:colId xmlns:a16="http://schemas.microsoft.com/office/drawing/2014/main" val="703581898"/>
                    </a:ext>
                  </a:extLst>
                </a:gridCol>
              </a:tblGrid>
              <a:tr h="370840">
                <a:tc>
                  <a:txBody>
                    <a:bodyPr/>
                    <a:lstStyle/>
                    <a:p>
                      <a:pPr algn="ctr"/>
                      <a:r>
                        <a:rPr lang="en-US" sz="3000"/>
                        <a:t>Core PCE </a:t>
                      </a:r>
                    </a:p>
                    <a:p>
                      <a:pPr algn="ctr"/>
                      <a:r>
                        <a:rPr lang="en-US" sz="3000"/>
                        <a:t>(2022-Q4/Q4)</a:t>
                      </a:r>
                    </a:p>
                  </a:txBody>
                  <a:tcPr/>
                </a:tc>
                <a:tc>
                  <a:txBody>
                    <a:bodyPr/>
                    <a:lstStyle/>
                    <a:p>
                      <a:pPr algn="ctr"/>
                      <a:r>
                        <a:rPr lang="en-US" sz="3000"/>
                        <a:t>Probability</a:t>
                      </a:r>
                    </a:p>
                  </a:txBody>
                  <a:tcPr/>
                </a:tc>
                <a:extLst>
                  <a:ext uri="{0D108BD9-81ED-4DB2-BD59-A6C34878D82A}">
                    <a16:rowId xmlns:a16="http://schemas.microsoft.com/office/drawing/2014/main" val="1261268639"/>
                  </a:ext>
                </a:extLst>
              </a:tr>
              <a:tr h="370840">
                <a:tc>
                  <a:txBody>
                    <a:bodyPr/>
                    <a:lstStyle/>
                    <a:p>
                      <a:pPr algn="ctr"/>
                      <a:r>
                        <a:rPr lang="en-US" sz="3000"/>
                        <a:t>&lt; 1%</a:t>
                      </a:r>
                    </a:p>
                  </a:txBody>
                  <a:tcPr/>
                </a:tc>
                <a:tc>
                  <a:txBody>
                    <a:bodyPr/>
                    <a:lstStyle/>
                    <a:p>
                      <a:pPr algn="ctr"/>
                      <a:r>
                        <a:rPr lang="en-US" sz="3000"/>
                        <a:t>3%</a:t>
                      </a:r>
                    </a:p>
                  </a:txBody>
                  <a:tcPr/>
                </a:tc>
                <a:extLst>
                  <a:ext uri="{0D108BD9-81ED-4DB2-BD59-A6C34878D82A}">
                    <a16:rowId xmlns:a16="http://schemas.microsoft.com/office/drawing/2014/main" val="1094909167"/>
                  </a:ext>
                </a:extLst>
              </a:tr>
              <a:tr h="370840">
                <a:tc>
                  <a:txBody>
                    <a:bodyPr/>
                    <a:lstStyle/>
                    <a:p>
                      <a:pPr algn="ctr"/>
                      <a:r>
                        <a:rPr lang="en-US" sz="3000"/>
                        <a:t>1 – 2%</a:t>
                      </a:r>
                    </a:p>
                  </a:txBody>
                  <a:tcPr/>
                </a:tc>
                <a:tc>
                  <a:txBody>
                    <a:bodyPr/>
                    <a:lstStyle/>
                    <a:p>
                      <a:pPr algn="ctr"/>
                      <a:r>
                        <a:rPr lang="en-US" sz="3000"/>
                        <a:t>12%</a:t>
                      </a:r>
                    </a:p>
                  </a:txBody>
                  <a:tcPr/>
                </a:tc>
                <a:extLst>
                  <a:ext uri="{0D108BD9-81ED-4DB2-BD59-A6C34878D82A}">
                    <a16:rowId xmlns:a16="http://schemas.microsoft.com/office/drawing/2014/main" val="3330714409"/>
                  </a:ext>
                </a:extLst>
              </a:tr>
              <a:tr h="370840">
                <a:tc>
                  <a:txBody>
                    <a:bodyPr/>
                    <a:lstStyle/>
                    <a:p>
                      <a:pPr algn="ctr"/>
                      <a:r>
                        <a:rPr lang="en-US" sz="3000"/>
                        <a:t>2 – 3%</a:t>
                      </a:r>
                    </a:p>
                  </a:txBody>
                  <a:tcPr/>
                </a:tc>
                <a:tc>
                  <a:txBody>
                    <a:bodyPr/>
                    <a:lstStyle/>
                    <a:p>
                      <a:pPr algn="ctr"/>
                      <a:r>
                        <a:rPr lang="en-US" sz="3000"/>
                        <a:t>23%</a:t>
                      </a:r>
                    </a:p>
                  </a:txBody>
                  <a:tcPr/>
                </a:tc>
                <a:extLst>
                  <a:ext uri="{0D108BD9-81ED-4DB2-BD59-A6C34878D82A}">
                    <a16:rowId xmlns:a16="http://schemas.microsoft.com/office/drawing/2014/main" val="2559544770"/>
                  </a:ext>
                </a:extLst>
              </a:tr>
              <a:tr h="370840">
                <a:tc>
                  <a:txBody>
                    <a:bodyPr/>
                    <a:lstStyle/>
                    <a:p>
                      <a:pPr algn="ctr"/>
                      <a:r>
                        <a:rPr lang="en-US" sz="3000"/>
                        <a:t>3 – 4%</a:t>
                      </a:r>
                    </a:p>
                  </a:txBody>
                  <a:tcPr/>
                </a:tc>
                <a:tc>
                  <a:txBody>
                    <a:bodyPr/>
                    <a:lstStyle/>
                    <a:p>
                      <a:pPr algn="ctr"/>
                      <a:r>
                        <a:rPr lang="en-US" sz="3000"/>
                        <a:t>32%</a:t>
                      </a:r>
                    </a:p>
                  </a:txBody>
                  <a:tcPr/>
                </a:tc>
                <a:extLst>
                  <a:ext uri="{0D108BD9-81ED-4DB2-BD59-A6C34878D82A}">
                    <a16:rowId xmlns:a16="http://schemas.microsoft.com/office/drawing/2014/main" val="3011845995"/>
                  </a:ext>
                </a:extLst>
              </a:tr>
              <a:tr h="370840">
                <a:tc>
                  <a:txBody>
                    <a:bodyPr/>
                    <a:lstStyle/>
                    <a:p>
                      <a:pPr algn="ctr"/>
                      <a:r>
                        <a:rPr lang="en-US" sz="3000"/>
                        <a:t>4 – 5%</a:t>
                      </a:r>
                    </a:p>
                  </a:txBody>
                  <a:tcPr/>
                </a:tc>
                <a:tc>
                  <a:txBody>
                    <a:bodyPr/>
                    <a:lstStyle/>
                    <a:p>
                      <a:pPr algn="ctr"/>
                      <a:r>
                        <a:rPr lang="en-US" sz="3000"/>
                        <a:t>20%</a:t>
                      </a:r>
                    </a:p>
                  </a:txBody>
                  <a:tcPr/>
                </a:tc>
                <a:extLst>
                  <a:ext uri="{0D108BD9-81ED-4DB2-BD59-A6C34878D82A}">
                    <a16:rowId xmlns:a16="http://schemas.microsoft.com/office/drawing/2014/main" val="3650691651"/>
                  </a:ext>
                </a:extLst>
              </a:tr>
              <a:tr h="370840">
                <a:tc>
                  <a:txBody>
                    <a:bodyPr/>
                    <a:lstStyle/>
                    <a:p>
                      <a:pPr algn="ctr"/>
                      <a:r>
                        <a:rPr lang="en-US" sz="3000"/>
                        <a:t>&gt; 5%</a:t>
                      </a:r>
                    </a:p>
                  </a:txBody>
                  <a:tcPr/>
                </a:tc>
                <a:tc>
                  <a:txBody>
                    <a:bodyPr/>
                    <a:lstStyle/>
                    <a:p>
                      <a:pPr algn="ctr"/>
                      <a:r>
                        <a:rPr lang="en-US" sz="3000"/>
                        <a:t>10%</a:t>
                      </a:r>
                    </a:p>
                  </a:txBody>
                  <a:tcPr/>
                </a:tc>
                <a:extLst>
                  <a:ext uri="{0D108BD9-81ED-4DB2-BD59-A6C34878D82A}">
                    <a16:rowId xmlns:a16="http://schemas.microsoft.com/office/drawing/2014/main" val="1529790633"/>
                  </a:ext>
                </a:extLst>
              </a:tr>
              <a:tr h="370840">
                <a:tc>
                  <a:txBody>
                    <a:bodyPr/>
                    <a:lstStyle/>
                    <a:p>
                      <a:pPr algn="ctr"/>
                      <a:r>
                        <a:rPr lang="en-US" sz="3000" b="1"/>
                        <a:t>Mean</a:t>
                      </a:r>
                    </a:p>
                  </a:txBody>
                  <a:tcPr/>
                </a:tc>
                <a:tc>
                  <a:txBody>
                    <a:bodyPr/>
                    <a:lstStyle/>
                    <a:p>
                      <a:pPr algn="ctr"/>
                      <a:r>
                        <a:rPr lang="en-US" sz="3000" b="1"/>
                        <a:t>3.3%</a:t>
                      </a:r>
                    </a:p>
                  </a:txBody>
                  <a:tcPr/>
                </a:tc>
                <a:extLst>
                  <a:ext uri="{0D108BD9-81ED-4DB2-BD59-A6C34878D82A}">
                    <a16:rowId xmlns:a16="http://schemas.microsoft.com/office/drawing/2014/main" val="405752252"/>
                  </a:ext>
                </a:extLst>
              </a:tr>
            </a:tbl>
          </a:graphicData>
        </a:graphic>
      </p:graphicFrame>
    </p:spTree>
    <p:extLst>
      <p:ext uri="{BB962C8B-B14F-4D97-AF65-F5344CB8AC3E}">
        <p14:creationId xmlns:p14="http://schemas.microsoft.com/office/powerpoint/2010/main" val="27192347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 y="457200"/>
            <a:ext cx="8970264" cy="1143000"/>
          </a:xfrm>
        </p:spPr>
        <p:txBody>
          <a:bodyPr>
            <a:noAutofit/>
          </a:bodyPr>
          <a:lstStyle/>
          <a:p>
            <a:r>
              <a:rPr lang="en-US" sz="3000">
                <a:solidFill>
                  <a:srgbClr val="A71930"/>
                </a:solidFill>
              </a:rPr>
              <a:t>Will inflation be higher in 2023 relative to 2022?</a:t>
            </a:r>
          </a:p>
        </p:txBody>
      </p:sp>
      <p:sp>
        <p:nvSpPr>
          <p:cNvPr id="7" name="TextBox 6">
            <a:extLst>
              <a:ext uri="{FF2B5EF4-FFF2-40B4-BE49-F238E27FC236}">
                <a16:creationId xmlns:a16="http://schemas.microsoft.com/office/drawing/2014/main" id="{B827B168-DFE3-4CA1-B1F2-1BC87906E58E}"/>
              </a:ext>
            </a:extLst>
          </p:cNvPr>
          <p:cNvSpPr txBox="1"/>
          <p:nvPr/>
        </p:nvSpPr>
        <p:spPr>
          <a:xfrm>
            <a:off x="86868" y="1448487"/>
            <a:ext cx="8970264" cy="5324535"/>
          </a:xfrm>
          <a:prstGeom prst="rect">
            <a:avLst/>
          </a:prstGeom>
          <a:noFill/>
        </p:spPr>
        <p:txBody>
          <a:bodyPr wrap="square" rtlCol="0">
            <a:spAutoFit/>
          </a:bodyPr>
          <a:lstStyle/>
          <a:p>
            <a:r>
              <a:rPr lang="en-US" sz="2000" u="sng"/>
              <a:t>Reasons inflation could be lower</a:t>
            </a:r>
            <a:endParaRPr lang="en-US" sz="2000"/>
          </a:p>
          <a:p>
            <a:endParaRPr lang="en-US" sz="2000" u="sng"/>
          </a:p>
          <a:p>
            <a:pPr marL="342900" indent="-342900">
              <a:buFont typeface="Arial" panose="020B0604020202020204" pitchFamily="34" charset="0"/>
              <a:buChar char="•"/>
            </a:pPr>
            <a:r>
              <a:rPr lang="en-US" sz="2000"/>
              <a:t>Less loose monetary policy and further removed from fiscal policy lags</a:t>
            </a:r>
          </a:p>
          <a:p>
            <a:pPr marL="342900" indent="-342900">
              <a:buFont typeface="Arial" panose="020B0604020202020204" pitchFamily="34" charset="0"/>
              <a:buChar char="•"/>
            </a:pPr>
            <a:endParaRPr lang="en-US" sz="2000"/>
          </a:p>
          <a:p>
            <a:pPr marL="342900" indent="-342900">
              <a:buFont typeface="Arial" panose="020B0604020202020204" pitchFamily="34" charset="0"/>
              <a:buChar char="•"/>
            </a:pPr>
            <a:r>
              <a:rPr lang="en-US" sz="2000"/>
              <a:t>Potential could expand as supply chains solved and labor returns</a:t>
            </a:r>
          </a:p>
          <a:p>
            <a:pPr marL="342900" indent="-342900">
              <a:buFont typeface="Arial" panose="020B0604020202020204" pitchFamily="34" charset="0"/>
              <a:buChar char="•"/>
            </a:pPr>
            <a:endParaRPr lang="en-US" sz="2000"/>
          </a:p>
          <a:p>
            <a:endParaRPr lang="en-US" sz="2000"/>
          </a:p>
          <a:p>
            <a:r>
              <a:rPr lang="en-US" sz="2000" u="sng"/>
              <a:t>Reasons inflation could be higher</a:t>
            </a:r>
            <a:endParaRPr lang="en-US" sz="2000"/>
          </a:p>
          <a:p>
            <a:endParaRPr lang="en-US" sz="2000" u="sng"/>
          </a:p>
          <a:p>
            <a:pPr marL="342900" indent="-342900">
              <a:buFont typeface="Arial" panose="020B0604020202020204" pitchFamily="34" charset="0"/>
              <a:buChar char="•"/>
            </a:pPr>
            <a:r>
              <a:rPr lang="en-US" sz="2000"/>
              <a:t>Inflation could be artificially lowered in 2022 by supply shocks (e.g., some mean reversion in car prices).</a:t>
            </a:r>
          </a:p>
          <a:p>
            <a:pPr marL="342900" indent="-342900">
              <a:buFont typeface="Arial" panose="020B0604020202020204" pitchFamily="34" charset="0"/>
              <a:buChar char="•"/>
            </a:pPr>
            <a:endParaRPr lang="en-US" sz="2000"/>
          </a:p>
          <a:p>
            <a:pPr marL="342900" indent="-342900">
              <a:buFont typeface="Arial" panose="020B0604020202020204" pitchFamily="34" charset="0"/>
              <a:buChar char="•"/>
            </a:pPr>
            <a:r>
              <a:rPr lang="en-US" sz="2000"/>
              <a:t>Could have tighter labor markets and higher inflation expectations</a:t>
            </a:r>
          </a:p>
          <a:p>
            <a:pPr marL="342900" indent="-342900">
              <a:buFont typeface="Arial" panose="020B0604020202020204" pitchFamily="34" charset="0"/>
              <a:buChar char="•"/>
            </a:pPr>
            <a:endParaRPr lang="en-US" sz="2000"/>
          </a:p>
          <a:p>
            <a:r>
              <a:rPr lang="en-US" sz="2000" i="1">
                <a:solidFill>
                  <a:srgbClr val="FF0000"/>
                </a:solidFill>
              </a:rPr>
              <a:t>The near universal assumption of forecasters is that inflation in 2023 &lt; inflation in 2022. I would put less than 40 percent of that. This could matter a lot.</a:t>
            </a:r>
          </a:p>
        </p:txBody>
      </p:sp>
    </p:spTree>
    <p:extLst>
      <p:ext uri="{BB962C8B-B14F-4D97-AF65-F5344CB8AC3E}">
        <p14:creationId xmlns:p14="http://schemas.microsoft.com/office/powerpoint/2010/main" val="194242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11" end="11"/>
                                            </p:txEl>
                                          </p:spTgt>
                                        </p:tgtEl>
                                        <p:attrNameLst>
                                          <p:attrName>style.visibility</p:attrName>
                                        </p:attrNameLst>
                                      </p:cBhvr>
                                      <p:to>
                                        <p:strVal val="visible"/>
                                      </p:to>
                                    </p:set>
                                  </p:childTnLst>
                                </p:cTn>
                              </p:par>
                              <p:par>
                                <p:cTn id="11" presetID="3" presetClass="emph" presetSubtype="2" fill="hold" nodeType="withEffect">
                                  <p:stCondLst>
                                    <p:cond delay="0"/>
                                  </p:stCondLst>
                                  <p:childTnLst>
                                    <p:animClr clrSpc="rgb" dir="cw">
                                      <p:cBhvr override="childStyle">
                                        <p:cTn id="12" dur="10" fill="hold"/>
                                        <p:tgtEl>
                                          <p:spTgt spid="7">
                                            <p:txEl>
                                              <p:pRg st="0" end="0"/>
                                            </p:txEl>
                                          </p:spTgt>
                                        </p:tgtEl>
                                        <p:attrNameLst>
                                          <p:attrName>style.color</p:attrName>
                                        </p:attrNameLst>
                                      </p:cBhvr>
                                      <p:to>
                                        <a:srgbClr val="BFBFBF"/>
                                      </p:to>
                                    </p:animClr>
                                  </p:childTnLst>
                                </p:cTn>
                              </p:par>
                              <p:par>
                                <p:cTn id="13" presetID="3" presetClass="emph" presetSubtype="2" fill="hold" nodeType="withEffect">
                                  <p:stCondLst>
                                    <p:cond delay="0"/>
                                  </p:stCondLst>
                                  <p:childTnLst>
                                    <p:animClr clrSpc="rgb" dir="cw">
                                      <p:cBhvr override="childStyle">
                                        <p:cTn id="14" dur="10" fill="hold"/>
                                        <p:tgtEl>
                                          <p:spTgt spid="7">
                                            <p:txEl>
                                              <p:pRg st="2" end="2"/>
                                            </p:txEl>
                                          </p:spTgt>
                                        </p:tgtEl>
                                        <p:attrNameLst>
                                          <p:attrName>style.color</p:attrName>
                                        </p:attrNameLst>
                                      </p:cBhvr>
                                      <p:to>
                                        <a:srgbClr val="BFBFBF"/>
                                      </p:to>
                                    </p:animClr>
                                  </p:childTnLst>
                                </p:cTn>
                              </p:par>
                              <p:par>
                                <p:cTn id="15" presetID="3" presetClass="emph" presetSubtype="2" fill="hold" nodeType="withEffect">
                                  <p:stCondLst>
                                    <p:cond delay="0"/>
                                  </p:stCondLst>
                                  <p:childTnLst>
                                    <p:animClr clrSpc="rgb" dir="cw">
                                      <p:cBhvr override="childStyle">
                                        <p:cTn id="16" dur="10" fill="hold"/>
                                        <p:tgtEl>
                                          <p:spTgt spid="7">
                                            <p:txEl>
                                              <p:pRg st="4" end="4"/>
                                            </p:txEl>
                                          </p:spTgt>
                                        </p:tgtEl>
                                        <p:attrNameLst>
                                          <p:attrName>style.color</p:attrName>
                                        </p:attrNameLst>
                                      </p:cBhvr>
                                      <p:to>
                                        <a:srgbClr val="BFBFBF"/>
                                      </p:to>
                                    </p:animClr>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13" end="13"/>
                                            </p:txEl>
                                          </p:spTgt>
                                        </p:tgtEl>
                                        <p:attrNameLst>
                                          <p:attrName>style.visibility</p:attrName>
                                        </p:attrNameLst>
                                      </p:cBhvr>
                                      <p:to>
                                        <p:strVal val="visible"/>
                                      </p:to>
                                    </p:set>
                                  </p:childTnLst>
                                </p:cTn>
                              </p:par>
                              <p:par>
                                <p:cTn id="21" presetID="3" presetClass="emph" presetSubtype="2" fill="hold" nodeType="withEffect">
                                  <p:stCondLst>
                                    <p:cond delay="0"/>
                                  </p:stCondLst>
                                  <p:childTnLst>
                                    <p:animClr clrSpc="rgb" dir="cw">
                                      <p:cBhvr override="childStyle">
                                        <p:cTn id="22" dur="10" fill="hold"/>
                                        <p:tgtEl>
                                          <p:spTgt spid="7">
                                            <p:txEl>
                                              <p:pRg st="7" end="7"/>
                                            </p:txEl>
                                          </p:spTgt>
                                        </p:tgtEl>
                                        <p:attrNameLst>
                                          <p:attrName>style.color</p:attrName>
                                        </p:attrNameLst>
                                      </p:cBhvr>
                                      <p:to>
                                        <a:srgbClr val="BFBFBF"/>
                                      </p:to>
                                    </p:animClr>
                                  </p:childTnLst>
                                </p:cTn>
                              </p:par>
                              <p:par>
                                <p:cTn id="23" presetID="3" presetClass="emph" presetSubtype="2" fill="hold" nodeType="withEffect">
                                  <p:stCondLst>
                                    <p:cond delay="0"/>
                                  </p:stCondLst>
                                  <p:childTnLst>
                                    <p:animClr clrSpc="rgb" dir="cw">
                                      <p:cBhvr override="childStyle">
                                        <p:cTn id="24" dur="10" fill="hold"/>
                                        <p:tgtEl>
                                          <p:spTgt spid="7">
                                            <p:txEl>
                                              <p:pRg st="9" end="9"/>
                                            </p:txEl>
                                          </p:spTgt>
                                        </p:tgtEl>
                                        <p:attrNameLst>
                                          <p:attrName>style.color</p:attrName>
                                        </p:attrNameLst>
                                      </p:cBhvr>
                                      <p:to>
                                        <a:srgbClr val="BFBFBF"/>
                                      </p:to>
                                    </p:animClr>
                                  </p:childTnLst>
                                </p:cTn>
                              </p:par>
                              <p:par>
                                <p:cTn id="25" presetID="3" presetClass="emph" presetSubtype="2" fill="hold" nodeType="withEffect">
                                  <p:stCondLst>
                                    <p:cond delay="0"/>
                                  </p:stCondLst>
                                  <p:childTnLst>
                                    <p:animClr clrSpc="rgb" dir="cw">
                                      <p:cBhvr override="childStyle">
                                        <p:cTn id="26" dur="10" fill="hold"/>
                                        <p:tgtEl>
                                          <p:spTgt spid="7">
                                            <p:txEl>
                                              <p:pRg st="11" end="11"/>
                                            </p:txEl>
                                          </p:spTgt>
                                        </p:tgtEl>
                                        <p:attrNameLst>
                                          <p:attrName>style.color</p:attrName>
                                        </p:attrNameLst>
                                      </p:cBhvr>
                                      <p:to>
                                        <a:srgbClr val="BFBFB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 y="457200"/>
            <a:ext cx="8970264" cy="1143000"/>
          </a:xfrm>
        </p:spPr>
        <p:txBody>
          <a:bodyPr>
            <a:noAutofit/>
          </a:bodyPr>
          <a:lstStyle/>
          <a:p>
            <a:r>
              <a:rPr lang="en-US" sz="3000">
                <a:solidFill>
                  <a:srgbClr val="A71930"/>
                </a:solidFill>
              </a:rPr>
              <a:t>My ranking of outcomes from best to worst</a:t>
            </a:r>
          </a:p>
        </p:txBody>
      </p:sp>
      <p:sp>
        <p:nvSpPr>
          <p:cNvPr id="7" name="TextBox 6">
            <a:extLst>
              <a:ext uri="{FF2B5EF4-FFF2-40B4-BE49-F238E27FC236}">
                <a16:creationId xmlns:a16="http://schemas.microsoft.com/office/drawing/2014/main" id="{31A64782-C4C5-F041-B135-890C66C11591}"/>
              </a:ext>
            </a:extLst>
          </p:cNvPr>
          <p:cNvSpPr txBox="1"/>
          <p:nvPr/>
        </p:nvSpPr>
        <p:spPr>
          <a:xfrm>
            <a:off x="217932" y="1592826"/>
            <a:ext cx="8839200" cy="5047536"/>
          </a:xfrm>
          <a:prstGeom prst="rect">
            <a:avLst/>
          </a:prstGeom>
          <a:noFill/>
        </p:spPr>
        <p:txBody>
          <a:bodyPr wrap="square" rtlCol="0">
            <a:spAutoFit/>
          </a:bodyPr>
          <a:lstStyle/>
          <a:p>
            <a:r>
              <a:rPr lang="en-US" sz="2300" b="1" u="sng"/>
              <a:t>Smooth transition to a higher inflation target</a:t>
            </a:r>
            <a:r>
              <a:rPr lang="en-US" sz="2300" b="1"/>
              <a:t>.</a:t>
            </a:r>
            <a:r>
              <a:rPr lang="en-US" sz="2300"/>
              <a:t> Inflation ends up around 3 percent, nominal wage growth rises commensurately, Fed updates framework.</a:t>
            </a:r>
          </a:p>
          <a:p>
            <a:endParaRPr lang="en-US" sz="2300" b="1" u="sng"/>
          </a:p>
          <a:p>
            <a:r>
              <a:rPr lang="en-US" sz="2300" b="1" u="sng"/>
              <a:t>Smooth transition to 2% inflation</a:t>
            </a:r>
            <a:r>
              <a:rPr lang="en-US" sz="2300" b="1"/>
              <a:t>.</a:t>
            </a:r>
            <a:r>
              <a:rPr lang="en-US" sz="2300"/>
              <a:t> What the Fed believes will happen.</a:t>
            </a:r>
            <a:endParaRPr lang="en-US" sz="2300" b="1" u="sng"/>
          </a:p>
          <a:p>
            <a:endParaRPr lang="en-US" sz="2300" b="1" u="sng"/>
          </a:p>
          <a:p>
            <a:r>
              <a:rPr lang="en-US" sz="2300" b="1" u="sng"/>
              <a:t>Inflation &lt; 2%</a:t>
            </a:r>
            <a:r>
              <a:rPr lang="en-US" sz="2300" b="1"/>
              <a:t>.</a:t>
            </a:r>
            <a:r>
              <a:rPr lang="en-US" sz="2300"/>
              <a:t> Long-term structural forces mean inflation falls below the Fed’s 2 percent goal.</a:t>
            </a:r>
          </a:p>
          <a:p>
            <a:endParaRPr lang="en-US" sz="2300"/>
          </a:p>
          <a:p>
            <a:r>
              <a:rPr lang="en-US" sz="2300" b="1" u="sng"/>
              <a:t>Inflation sustained above 4%</a:t>
            </a:r>
            <a:r>
              <a:rPr lang="en-US" sz="2300" b="1"/>
              <a:t>.</a:t>
            </a:r>
            <a:r>
              <a:rPr lang="en-US" sz="2300"/>
              <a:t> No happy ending in this scenario.</a:t>
            </a:r>
          </a:p>
          <a:p>
            <a:endParaRPr lang="en-US" sz="2300"/>
          </a:p>
          <a:p>
            <a:r>
              <a:rPr lang="en-US" sz="2300" b="1" u="sng"/>
              <a:t>Fed causes a recession to get inflation back to 2%</a:t>
            </a:r>
            <a:r>
              <a:rPr lang="en-US" sz="2300" b="1"/>
              <a:t>.</a:t>
            </a:r>
            <a:r>
              <a:rPr lang="en-US" sz="2300"/>
              <a:t> A lot of historical examples of this.</a:t>
            </a:r>
            <a:endParaRPr lang="en-US" sz="2300" i="1">
              <a:solidFill>
                <a:srgbClr val="FF0000"/>
              </a:solidFill>
            </a:endParaRPr>
          </a:p>
        </p:txBody>
      </p:sp>
    </p:spTree>
    <p:extLst>
      <p:ext uri="{BB962C8B-B14F-4D97-AF65-F5344CB8AC3E}">
        <p14:creationId xmlns:p14="http://schemas.microsoft.com/office/powerpoint/2010/main" val="211434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3" presetClass="emph" presetSubtype="2" fill="hold" nodeType="withEffect">
                                  <p:stCondLst>
                                    <p:cond delay="0"/>
                                  </p:stCondLst>
                                  <p:childTnLst>
                                    <p:animClr clrSpc="rgb" dir="cw">
                                      <p:cBhvr override="childStyle">
                                        <p:cTn id="8" dur="10" fill="hold"/>
                                        <p:tgtEl>
                                          <p:spTgt spid="7">
                                            <p:txEl>
                                              <p:pRg st="0" end="0"/>
                                            </p:txEl>
                                          </p:spTgt>
                                        </p:tgtEl>
                                        <p:attrNameLst>
                                          <p:attrName>style.color</p:attrName>
                                        </p:attrNameLst>
                                      </p:cBhvr>
                                      <p:to>
                                        <a:srgbClr val="BFBFBF"/>
                                      </p:to>
                                    </p:animClr>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3" presetClass="emph" presetSubtype="2" fill="hold" nodeType="withEffect">
                                  <p:stCondLst>
                                    <p:cond delay="0"/>
                                  </p:stCondLst>
                                  <p:childTnLst>
                                    <p:animClr clrSpc="rgb" dir="cw">
                                      <p:cBhvr override="childStyle">
                                        <p:cTn id="14" dur="10" fill="hold"/>
                                        <p:tgtEl>
                                          <p:spTgt spid="7">
                                            <p:txEl>
                                              <p:pRg st="2" end="2"/>
                                            </p:txEl>
                                          </p:spTgt>
                                        </p:tgtEl>
                                        <p:attrNameLst>
                                          <p:attrName>style.color</p:attrName>
                                        </p:attrNameLst>
                                      </p:cBhvr>
                                      <p:to>
                                        <a:srgbClr val="BFBFBF"/>
                                      </p:to>
                                    </p:animClr>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3" presetClass="emph" presetSubtype="2" fill="hold" nodeType="withEffect">
                                  <p:stCondLst>
                                    <p:cond delay="0"/>
                                  </p:stCondLst>
                                  <p:childTnLst>
                                    <p:animClr clrSpc="rgb" dir="cw">
                                      <p:cBhvr override="childStyle">
                                        <p:cTn id="20" dur="10" fill="hold"/>
                                        <p:tgtEl>
                                          <p:spTgt spid="7">
                                            <p:txEl>
                                              <p:pRg st="4" end="4"/>
                                            </p:txEl>
                                          </p:spTgt>
                                        </p:tgtEl>
                                        <p:attrNameLst>
                                          <p:attrName>style.color</p:attrName>
                                        </p:attrNameLst>
                                      </p:cBhvr>
                                      <p:to>
                                        <a:srgbClr val="BFBFBF"/>
                                      </p:to>
                                    </p:animClr>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childTnLst>
                                </p:cTn>
                              </p:par>
                              <p:par>
                                <p:cTn id="25" presetID="3" presetClass="emph" presetSubtype="2" fill="hold" nodeType="withEffect">
                                  <p:stCondLst>
                                    <p:cond delay="0"/>
                                  </p:stCondLst>
                                  <p:childTnLst>
                                    <p:animClr clrSpc="rgb" dir="cw">
                                      <p:cBhvr override="childStyle">
                                        <p:cTn id="26" dur="10" fill="hold"/>
                                        <p:tgtEl>
                                          <p:spTgt spid="7">
                                            <p:txEl>
                                              <p:pRg st="6" end="6"/>
                                            </p:txEl>
                                          </p:spTgt>
                                        </p:tgtEl>
                                        <p:attrNameLst>
                                          <p:attrName>style.color</p:attrName>
                                        </p:attrNameLst>
                                      </p:cBhvr>
                                      <p:to>
                                        <a:srgbClr val="BFBFB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0" y="1447801"/>
            <a:ext cx="9144000" cy="1981199"/>
          </a:xfrm>
        </p:spPr>
        <p:txBody>
          <a:bodyPr>
            <a:normAutofit fontScale="90000"/>
          </a:bodyPr>
          <a:lstStyle/>
          <a:p>
            <a:r>
              <a:rPr lang="en-US"/>
              <a:t>Why Did (Almost) Nobody See It Coming and What Does That Mean for What’s Next?</a:t>
            </a:r>
            <a:endParaRPr lang="en-US" sz="2700">
              <a:solidFill>
                <a:srgbClr val="FF0000"/>
              </a:solidFill>
            </a:endParaRPr>
          </a:p>
        </p:txBody>
      </p:sp>
      <p:sp>
        <p:nvSpPr>
          <p:cNvPr id="10" name="Subtitle 2"/>
          <p:cNvSpPr>
            <a:spLocks noGrp="1"/>
          </p:cNvSpPr>
          <p:nvPr>
            <p:ph type="subTitle" idx="1"/>
          </p:nvPr>
        </p:nvSpPr>
        <p:spPr>
          <a:xfrm>
            <a:off x="1371600" y="3505200"/>
            <a:ext cx="6400800" cy="1143001"/>
          </a:xfrm>
        </p:spPr>
        <p:txBody>
          <a:bodyPr>
            <a:noAutofit/>
          </a:bodyPr>
          <a:lstStyle/>
          <a:p>
            <a:r>
              <a:rPr lang="en-US" sz="4400" b="1">
                <a:solidFill>
                  <a:srgbClr val="A71930"/>
                </a:solidFill>
              </a:rPr>
              <a:t>Jason Furman</a:t>
            </a:r>
          </a:p>
          <a:p>
            <a:r>
              <a:rPr lang="en-US" sz="2800" b="1"/>
              <a:t>Harvard University</a:t>
            </a:r>
          </a:p>
        </p:txBody>
      </p:sp>
      <p:sp>
        <p:nvSpPr>
          <p:cNvPr id="6" name="Subtitle 2"/>
          <p:cNvSpPr txBox="1">
            <a:spLocks/>
          </p:cNvSpPr>
          <p:nvPr/>
        </p:nvSpPr>
        <p:spPr>
          <a:xfrm>
            <a:off x="0" y="5531592"/>
            <a:ext cx="9144000" cy="132640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baseline="0">
                <a:solidFill>
                  <a:srgbClr val="36719F"/>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defRPr/>
            </a:pPr>
            <a:r>
              <a:rPr lang="en-US" sz="2100" b="1" dirty="0">
                <a:solidFill>
                  <a:prstClr val="black"/>
                </a:solidFill>
              </a:rPr>
              <a:t>Macroeconomics Policy Seminar</a:t>
            </a:r>
          </a:p>
          <a:p>
            <a:pPr lvl="0">
              <a:defRPr/>
            </a:pPr>
            <a:r>
              <a:rPr lang="en-US" sz="2100" b="1" dirty="0">
                <a:solidFill>
                  <a:prstClr val="black"/>
                </a:solidFill>
              </a:rPr>
              <a:t>February 8, 2022</a:t>
            </a:r>
          </a:p>
          <a:p>
            <a:pPr>
              <a:defRPr/>
            </a:pPr>
            <a:r>
              <a:rPr lang="en-US" sz="2100" b="1" i="1" dirty="0">
                <a:solidFill>
                  <a:prstClr val="black"/>
                </a:solidFill>
              </a:rPr>
              <a:t>(Slides lightly revised on February 10, 2022)</a:t>
            </a:r>
          </a:p>
        </p:txBody>
      </p:sp>
    </p:spTree>
    <p:extLst>
      <p:ext uri="{BB962C8B-B14F-4D97-AF65-F5344CB8AC3E}">
        <p14:creationId xmlns:p14="http://schemas.microsoft.com/office/powerpoint/2010/main" val="967887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 y="457200"/>
            <a:ext cx="8970264" cy="1143000"/>
          </a:xfrm>
        </p:spPr>
        <p:txBody>
          <a:bodyPr>
            <a:noAutofit/>
          </a:bodyPr>
          <a:lstStyle/>
          <a:p>
            <a:r>
              <a:rPr lang="en-US" sz="3000">
                <a:solidFill>
                  <a:srgbClr val="A71930"/>
                </a:solidFill>
              </a:rPr>
              <a:t>A partisan echo chamber does not explain the dismissal of inflation</a:t>
            </a:r>
          </a:p>
        </p:txBody>
      </p:sp>
      <p:sp>
        <p:nvSpPr>
          <p:cNvPr id="7" name="TextBox 6">
            <a:extLst>
              <a:ext uri="{FF2B5EF4-FFF2-40B4-BE49-F238E27FC236}">
                <a16:creationId xmlns:a16="http://schemas.microsoft.com/office/drawing/2014/main" id="{B827B168-DFE3-4CA1-B1F2-1BC87906E58E}"/>
              </a:ext>
            </a:extLst>
          </p:cNvPr>
          <p:cNvSpPr txBox="1"/>
          <p:nvPr/>
        </p:nvSpPr>
        <p:spPr>
          <a:xfrm>
            <a:off x="86868" y="1687354"/>
            <a:ext cx="5002717" cy="4524315"/>
          </a:xfrm>
          <a:prstGeom prst="rect">
            <a:avLst/>
          </a:prstGeom>
          <a:noFill/>
        </p:spPr>
        <p:txBody>
          <a:bodyPr wrap="square" rtlCol="0">
            <a:spAutoFit/>
          </a:bodyPr>
          <a:lstStyle/>
          <a:p>
            <a:r>
              <a:rPr lang="en-US" sz="2400"/>
              <a:t>“[T]he ARP is poorly timed, ridiculously scaled, and horrifically designed and targeted…</a:t>
            </a:r>
          </a:p>
          <a:p>
            <a:endParaRPr lang="en-US" sz="2400"/>
          </a:p>
          <a:p>
            <a:r>
              <a:rPr lang="en-US" sz="2400"/>
              <a:t>Perhaps [overheating and inflation] would happen, but I doubt it.  A lesson from the great inflation of the 1970s is that you have to run the economy very hot for a long time to generate significant inflation.”</a:t>
            </a:r>
          </a:p>
          <a:p>
            <a:r>
              <a:rPr lang="en-US" sz="2400"/>
              <a:t>--Doug Holtz-Eakin </a:t>
            </a:r>
          </a:p>
        </p:txBody>
      </p:sp>
      <p:sp>
        <p:nvSpPr>
          <p:cNvPr id="4" name="TextBox 3">
            <a:extLst>
              <a:ext uri="{FF2B5EF4-FFF2-40B4-BE49-F238E27FC236}">
                <a16:creationId xmlns:a16="http://schemas.microsoft.com/office/drawing/2014/main" id="{54CCF7C0-AD6F-4B5C-A65C-1BCF90427BE1}"/>
              </a:ext>
            </a:extLst>
          </p:cNvPr>
          <p:cNvSpPr txBox="1"/>
          <p:nvPr/>
        </p:nvSpPr>
        <p:spPr>
          <a:xfrm>
            <a:off x="0" y="6642556"/>
            <a:ext cx="9144000" cy="215444"/>
          </a:xfrm>
          <a:prstGeom prst="rect">
            <a:avLst/>
          </a:prstGeom>
          <a:noFill/>
        </p:spPr>
        <p:txBody>
          <a:bodyPr wrap="square" rtlCol="0">
            <a:spAutoFit/>
          </a:bodyPr>
          <a:lstStyle/>
          <a:p>
            <a:r>
              <a:rPr lang="en-US" sz="800" b="0" baseline="0">
                <a:latin typeface="Arial" panose="020B0604020202020204" pitchFamily="34" charset="0"/>
                <a:cs typeface="Arial" panose="020B0604020202020204" pitchFamily="34" charset="0"/>
              </a:rPr>
              <a:t>Source: American Action Forum,</a:t>
            </a:r>
            <a:r>
              <a:rPr lang="en-US" sz="800" b="0">
                <a:latin typeface="Arial" panose="020B0604020202020204" pitchFamily="34" charset="0"/>
                <a:cs typeface="Arial" panose="020B0604020202020204" pitchFamily="34" charset="0"/>
              </a:rPr>
              <a:t> </a:t>
            </a:r>
            <a:r>
              <a:rPr lang="en-US" sz="800" b="0">
                <a:latin typeface="Arial" panose="020B0604020202020204" pitchFamily="34" charset="0"/>
                <a:cs typeface="Arial" panose="020B0604020202020204" pitchFamily="34" charset="0"/>
                <a:hlinkClick r:id="rId3"/>
              </a:rPr>
              <a:t>Inflation and the Stimulus Debate</a:t>
            </a:r>
            <a:r>
              <a:rPr lang="en-US" sz="800">
                <a:latin typeface="Arial" panose="020B0604020202020204" pitchFamily="34" charset="0"/>
                <a:cs typeface="Arial" panose="020B0604020202020204" pitchFamily="34" charset="0"/>
              </a:rPr>
              <a:t>.</a:t>
            </a:r>
            <a:endParaRPr lang="en-US" sz="800" b="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D0519BB4-3A24-4596-878D-E4A6E83B243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4599" y="1863304"/>
            <a:ext cx="3682162" cy="3631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19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FAECC95-CAE4-4941-9579-6643AE4C7CD7}"/>
              </a:ext>
            </a:extLst>
          </p:cNvPr>
          <p:cNvSpPr txBox="1">
            <a:spLocks/>
          </p:cNvSpPr>
          <p:nvPr/>
        </p:nvSpPr>
        <p:spPr>
          <a:xfrm>
            <a:off x="86868" y="457200"/>
            <a:ext cx="8970264"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B50938"/>
                </a:solidFill>
                <a:latin typeface="Arial" pitchFamily="34" charset="0"/>
                <a:ea typeface="+mj-ea"/>
                <a:cs typeface="Arial" pitchFamily="34" charset="0"/>
              </a:defRPr>
            </a:lvl1pPr>
          </a:lstStyle>
          <a:p>
            <a:r>
              <a:rPr lang="en-US" sz="3000" dirty="0">
                <a:solidFill>
                  <a:srgbClr val="A71930"/>
                </a:solidFill>
              </a:rPr>
              <a:t>Largest U.S. fiscal response to an economic crisis ever</a:t>
            </a:r>
          </a:p>
        </p:txBody>
      </p:sp>
      <p:sp>
        <p:nvSpPr>
          <p:cNvPr id="2" name="Title 2" hidden="1"/>
          <p:cNvSpPr>
            <a:spLocks noGrp="1"/>
          </p:cNvSpPr>
          <p:nvPr>
            <p:ph type="title"/>
          </p:nvPr>
        </p:nvSpPr>
        <p:spPr>
          <a:xfrm>
            <a:off x="86868" y="457200"/>
            <a:ext cx="8970264" cy="1143000"/>
          </a:xfrm>
        </p:spPr>
        <p:txBody>
          <a:bodyPr>
            <a:noAutofit/>
          </a:bodyPr>
          <a:lstStyle/>
          <a:p>
            <a:r>
              <a:rPr lang="en-US" sz="3000">
                <a:solidFill>
                  <a:srgbClr val="A71930"/>
                </a:solidFill>
              </a:rPr>
              <a:t>…More like the magnitude of World War II</a:t>
            </a:r>
          </a:p>
        </p:txBody>
      </p:sp>
      <p:sp>
        <p:nvSpPr>
          <p:cNvPr id="6" name="TextBox 5">
            <a:extLst>
              <a:ext uri="{FF2B5EF4-FFF2-40B4-BE49-F238E27FC236}">
                <a16:creationId xmlns:a16="http://schemas.microsoft.com/office/drawing/2014/main" id="{CDE8A68F-2A7B-438D-91D5-A4AD3857E74F}"/>
              </a:ext>
            </a:extLst>
          </p:cNvPr>
          <p:cNvSpPr txBox="1"/>
          <p:nvPr/>
        </p:nvSpPr>
        <p:spPr>
          <a:xfrm>
            <a:off x="0" y="6488668"/>
            <a:ext cx="9144000" cy="3693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Note: Calendar year.</a:t>
            </a:r>
          </a:p>
          <a:p>
            <a:r>
              <a:rPr lang="en-US" sz="900" dirty="0">
                <a:latin typeface="Arial" panose="020B0604020202020204" pitchFamily="34" charset="0"/>
                <a:cs typeface="Arial" panose="020B0604020202020204" pitchFamily="34" charset="0"/>
              </a:rPr>
              <a:t>Source: Calculations based on Council of Economic Advisers (2014); Congressional Budget Office; Office of Management and Budget; Bureau of Economic Analysis.</a:t>
            </a:r>
          </a:p>
        </p:txBody>
      </p:sp>
      <p:pic>
        <p:nvPicPr>
          <p:cNvPr id="4" name="Picture 3">
            <a:extLst>
              <a:ext uri="{FF2B5EF4-FFF2-40B4-BE49-F238E27FC236}">
                <a16:creationId xmlns:a16="http://schemas.microsoft.com/office/drawing/2014/main" id="{40A6E689-7375-4E05-B5BF-E9B6A660FB80}"/>
              </a:ext>
            </a:extLst>
          </p:cNvPr>
          <p:cNvPicPr>
            <a:picLocks noChangeAspect="1"/>
          </p:cNvPicPr>
          <p:nvPr/>
        </p:nvPicPr>
        <p:blipFill>
          <a:blip r:embed="rId3"/>
          <a:stretch>
            <a:fillRect/>
          </a:stretch>
        </p:blipFill>
        <p:spPr>
          <a:xfrm>
            <a:off x="1368595" y="1600200"/>
            <a:ext cx="6406810" cy="4751539"/>
          </a:xfrm>
          <a:prstGeom prst="rect">
            <a:avLst/>
          </a:prstGeom>
        </p:spPr>
      </p:pic>
      <p:pic>
        <p:nvPicPr>
          <p:cNvPr id="5" name="Picture 4">
            <a:extLst>
              <a:ext uri="{FF2B5EF4-FFF2-40B4-BE49-F238E27FC236}">
                <a16:creationId xmlns:a16="http://schemas.microsoft.com/office/drawing/2014/main" id="{9B3ECD44-3CEC-4540-8875-7E3AEFEA4323}"/>
              </a:ext>
            </a:extLst>
          </p:cNvPr>
          <p:cNvPicPr>
            <a:picLocks noChangeAspect="1"/>
          </p:cNvPicPr>
          <p:nvPr/>
        </p:nvPicPr>
        <p:blipFill>
          <a:blip r:embed="rId4"/>
          <a:stretch>
            <a:fillRect/>
          </a:stretch>
        </p:blipFill>
        <p:spPr>
          <a:xfrm>
            <a:off x="1368595" y="1600200"/>
            <a:ext cx="6406810" cy="4751539"/>
          </a:xfrm>
          <a:prstGeom prst="rect">
            <a:avLst/>
          </a:prstGeom>
        </p:spPr>
      </p:pic>
    </p:spTree>
    <p:extLst>
      <p:ext uri="{BB962C8B-B14F-4D97-AF65-F5344CB8AC3E}">
        <p14:creationId xmlns:p14="http://schemas.microsoft.com/office/powerpoint/2010/main" val="81830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 y="457200"/>
            <a:ext cx="8970264" cy="1143000"/>
          </a:xfrm>
        </p:spPr>
        <p:txBody>
          <a:bodyPr>
            <a:noAutofit/>
          </a:bodyPr>
          <a:lstStyle/>
          <a:p>
            <a:r>
              <a:rPr lang="en-US" sz="3000">
                <a:solidFill>
                  <a:srgbClr val="A71930"/>
                </a:solidFill>
              </a:rPr>
              <a:t>Forecasters barely updated their forecasts for the American Rescue Plan</a:t>
            </a:r>
          </a:p>
        </p:txBody>
      </p:sp>
      <p:pic>
        <p:nvPicPr>
          <p:cNvPr id="3" name="Picture 2">
            <a:extLst>
              <a:ext uri="{FF2B5EF4-FFF2-40B4-BE49-F238E27FC236}">
                <a16:creationId xmlns:a16="http://schemas.microsoft.com/office/drawing/2014/main" id="{B929C0EF-3319-764D-804D-13FEB00CE90C}"/>
              </a:ext>
            </a:extLst>
          </p:cNvPr>
          <p:cNvPicPr>
            <a:picLocks noChangeAspect="1"/>
          </p:cNvPicPr>
          <p:nvPr/>
        </p:nvPicPr>
        <p:blipFill>
          <a:blip r:embed="rId3"/>
          <a:stretch>
            <a:fillRect/>
          </a:stretch>
        </p:blipFill>
        <p:spPr>
          <a:xfrm>
            <a:off x="508000" y="2690018"/>
            <a:ext cx="8128000" cy="1625600"/>
          </a:xfrm>
          <a:prstGeom prst="rect">
            <a:avLst/>
          </a:prstGeom>
        </p:spPr>
      </p:pic>
      <p:pic>
        <p:nvPicPr>
          <p:cNvPr id="4" name="Picture 3">
            <a:extLst>
              <a:ext uri="{FF2B5EF4-FFF2-40B4-BE49-F238E27FC236}">
                <a16:creationId xmlns:a16="http://schemas.microsoft.com/office/drawing/2014/main" id="{F832BC55-4A5A-CD4E-8AA3-EBC9133929EA}"/>
              </a:ext>
            </a:extLst>
          </p:cNvPr>
          <p:cNvPicPr>
            <a:picLocks noChangeAspect="1"/>
          </p:cNvPicPr>
          <p:nvPr/>
        </p:nvPicPr>
        <p:blipFill>
          <a:blip r:embed="rId4"/>
          <a:stretch>
            <a:fillRect/>
          </a:stretch>
        </p:blipFill>
        <p:spPr>
          <a:xfrm>
            <a:off x="508000" y="4217987"/>
            <a:ext cx="7841216" cy="2425700"/>
          </a:xfrm>
          <a:prstGeom prst="rect">
            <a:avLst/>
          </a:prstGeom>
        </p:spPr>
      </p:pic>
      <p:pic>
        <p:nvPicPr>
          <p:cNvPr id="5" name="Picture 4">
            <a:extLst>
              <a:ext uri="{FF2B5EF4-FFF2-40B4-BE49-F238E27FC236}">
                <a16:creationId xmlns:a16="http://schemas.microsoft.com/office/drawing/2014/main" id="{8F8A10F8-3F9B-AB4A-A744-B4CDE73F35B1}"/>
              </a:ext>
            </a:extLst>
          </p:cNvPr>
          <p:cNvPicPr>
            <a:picLocks noChangeAspect="1"/>
          </p:cNvPicPr>
          <p:nvPr/>
        </p:nvPicPr>
        <p:blipFill>
          <a:blip r:embed="rId5"/>
          <a:stretch>
            <a:fillRect/>
          </a:stretch>
        </p:blipFill>
        <p:spPr>
          <a:xfrm>
            <a:off x="231775" y="1593055"/>
            <a:ext cx="3797300" cy="1092200"/>
          </a:xfrm>
          <a:prstGeom prst="rect">
            <a:avLst/>
          </a:prstGeom>
        </p:spPr>
      </p:pic>
      <p:sp>
        <p:nvSpPr>
          <p:cNvPr id="6" name="TextBox 5">
            <a:extLst>
              <a:ext uri="{FF2B5EF4-FFF2-40B4-BE49-F238E27FC236}">
                <a16:creationId xmlns:a16="http://schemas.microsoft.com/office/drawing/2014/main" id="{5036CF8C-FB38-AD43-8E48-C0E21DD37E7F}"/>
              </a:ext>
            </a:extLst>
          </p:cNvPr>
          <p:cNvSpPr txBox="1"/>
          <p:nvPr/>
        </p:nvSpPr>
        <p:spPr>
          <a:xfrm>
            <a:off x="4029075" y="1923712"/>
            <a:ext cx="5114925" cy="430887"/>
          </a:xfrm>
          <a:prstGeom prst="rect">
            <a:avLst/>
          </a:prstGeom>
          <a:noFill/>
        </p:spPr>
        <p:txBody>
          <a:bodyPr wrap="square" rtlCol="0">
            <a:spAutoFit/>
          </a:bodyPr>
          <a:lstStyle/>
          <a:p>
            <a:r>
              <a:rPr lang="en-US" sz="2200" b="1"/>
              <a:t>Forecast issued on February 8, 2021</a:t>
            </a:r>
          </a:p>
        </p:txBody>
      </p:sp>
      <p:sp>
        <p:nvSpPr>
          <p:cNvPr id="7" name="TextBox 6">
            <a:extLst>
              <a:ext uri="{FF2B5EF4-FFF2-40B4-BE49-F238E27FC236}">
                <a16:creationId xmlns:a16="http://schemas.microsoft.com/office/drawing/2014/main" id="{03050619-1FA8-234E-80A6-1CC7CB750A12}"/>
              </a:ext>
            </a:extLst>
          </p:cNvPr>
          <p:cNvSpPr txBox="1"/>
          <p:nvPr/>
        </p:nvSpPr>
        <p:spPr>
          <a:xfrm>
            <a:off x="0" y="6642556"/>
            <a:ext cx="9144000" cy="215444"/>
          </a:xfrm>
          <a:prstGeom prst="rect">
            <a:avLst/>
          </a:prstGeom>
          <a:noFill/>
        </p:spPr>
        <p:txBody>
          <a:bodyPr wrap="square" rtlCol="0">
            <a:spAutoFit/>
          </a:bodyPr>
          <a:lstStyle/>
          <a:p>
            <a:r>
              <a:rPr lang="en-US" sz="800" b="0">
                <a:latin typeface="Arial" panose="020B0604020202020204" pitchFamily="34" charset="0"/>
                <a:cs typeface="Arial" panose="020B0604020202020204" pitchFamily="34" charset="0"/>
              </a:rPr>
              <a:t>Source: IHS Markit (2021): “Executive Summary: US Economic Outlook”</a:t>
            </a:r>
          </a:p>
        </p:txBody>
      </p:sp>
    </p:spTree>
    <p:extLst>
      <p:ext uri="{BB962C8B-B14F-4D97-AF65-F5344CB8AC3E}">
        <p14:creationId xmlns:p14="http://schemas.microsoft.com/office/powerpoint/2010/main" val="341995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A10BD8B-A5A0-4486-AFF9-4ACCEBF2A923}"/>
              </a:ext>
            </a:extLst>
          </p:cNvPr>
          <p:cNvPicPr>
            <a:picLocks noChangeAspect="1"/>
          </p:cNvPicPr>
          <p:nvPr/>
        </p:nvPicPr>
        <p:blipFill>
          <a:blip r:embed="rId3"/>
          <a:stretch>
            <a:fillRect/>
          </a:stretch>
        </p:blipFill>
        <p:spPr>
          <a:xfrm>
            <a:off x="-1" y="1600200"/>
            <a:ext cx="6274705" cy="4752300"/>
          </a:xfrm>
          <a:prstGeom prst="rect">
            <a:avLst/>
          </a:prstGeom>
        </p:spPr>
      </p:pic>
      <p:sp>
        <p:nvSpPr>
          <p:cNvPr id="2" name="Title 1"/>
          <p:cNvSpPr>
            <a:spLocks noGrp="1"/>
          </p:cNvSpPr>
          <p:nvPr>
            <p:ph type="title"/>
          </p:nvPr>
        </p:nvSpPr>
        <p:spPr>
          <a:xfrm>
            <a:off x="86868" y="457200"/>
            <a:ext cx="8970264" cy="1143000"/>
          </a:xfrm>
        </p:spPr>
        <p:txBody>
          <a:bodyPr>
            <a:noAutofit/>
          </a:bodyPr>
          <a:lstStyle/>
          <a:p>
            <a:r>
              <a:rPr lang="en-US" sz="3000">
                <a:solidFill>
                  <a:srgbClr val="A71930"/>
                </a:solidFill>
              </a:rPr>
              <a:t>Standard multiplier models predicted a </a:t>
            </a:r>
            <a:r>
              <a:rPr lang="en-US" sz="3000" i="1">
                <a:solidFill>
                  <a:srgbClr val="A71930"/>
                </a:solidFill>
              </a:rPr>
              <a:t>huge</a:t>
            </a:r>
            <a:r>
              <a:rPr lang="en-US" sz="3000">
                <a:solidFill>
                  <a:srgbClr val="A71930"/>
                </a:solidFill>
              </a:rPr>
              <a:t> increase in output</a:t>
            </a:r>
          </a:p>
        </p:txBody>
      </p:sp>
      <p:sp>
        <p:nvSpPr>
          <p:cNvPr id="5" name="TextBox 4">
            <a:extLst>
              <a:ext uri="{FF2B5EF4-FFF2-40B4-BE49-F238E27FC236}">
                <a16:creationId xmlns:a16="http://schemas.microsoft.com/office/drawing/2014/main" id="{075BEC24-D2E3-9B4A-AE3E-5768AE3C0581}"/>
              </a:ext>
            </a:extLst>
          </p:cNvPr>
          <p:cNvSpPr txBox="1"/>
          <p:nvPr/>
        </p:nvSpPr>
        <p:spPr>
          <a:xfrm>
            <a:off x="0" y="6488668"/>
            <a:ext cx="9144000" cy="369332"/>
          </a:xfrm>
          <a:prstGeom prst="rect">
            <a:avLst/>
          </a:prstGeom>
          <a:noFill/>
        </p:spPr>
        <p:txBody>
          <a:bodyPr wrap="square" rtlCol="0">
            <a:spAutoFit/>
          </a:bodyPr>
          <a:lstStyle/>
          <a:p>
            <a:r>
              <a:rPr lang="en-US" sz="900">
                <a:latin typeface="Arial" panose="020B0604020202020204" pitchFamily="34" charset="0"/>
                <a:cs typeface="Arial" panose="020B0604020202020204" pitchFamily="34" charset="0"/>
              </a:rPr>
              <a:t>Note: Normal multipliers based on CEA (2009, 2014); low multipliers based on CBO (2020).</a:t>
            </a:r>
          </a:p>
          <a:p>
            <a:r>
              <a:rPr lang="en-US" sz="900">
                <a:latin typeface="Arial" panose="020B0604020202020204" pitchFamily="34" charset="0"/>
                <a:cs typeface="Arial" panose="020B0604020202020204" pitchFamily="34" charset="0"/>
              </a:rPr>
              <a:t>Source: Congressional Budget Office; IHS Markit; Council of Economic Advisers; Bureau of Economic Analysis, Macrobond; author’s calculations.</a:t>
            </a:r>
          </a:p>
        </p:txBody>
      </p:sp>
      <p:pic>
        <p:nvPicPr>
          <p:cNvPr id="9" name="Picture 8">
            <a:extLst>
              <a:ext uri="{FF2B5EF4-FFF2-40B4-BE49-F238E27FC236}">
                <a16:creationId xmlns:a16="http://schemas.microsoft.com/office/drawing/2014/main" id="{B5736631-43BB-488D-9561-09FB0282391C}"/>
              </a:ext>
            </a:extLst>
          </p:cNvPr>
          <p:cNvPicPr>
            <a:picLocks noChangeAspect="1"/>
          </p:cNvPicPr>
          <p:nvPr/>
        </p:nvPicPr>
        <p:blipFill>
          <a:blip r:embed="rId4"/>
          <a:stretch>
            <a:fillRect/>
          </a:stretch>
        </p:blipFill>
        <p:spPr>
          <a:xfrm>
            <a:off x="5867939" y="2630658"/>
            <a:ext cx="3067050" cy="2691384"/>
          </a:xfrm>
          <a:prstGeom prst="rect">
            <a:avLst/>
          </a:prstGeom>
        </p:spPr>
      </p:pic>
    </p:spTree>
    <p:extLst>
      <p:ext uri="{BB962C8B-B14F-4D97-AF65-F5344CB8AC3E}">
        <p14:creationId xmlns:p14="http://schemas.microsoft.com/office/powerpoint/2010/main" val="146514071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nd Bullet lis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1316</TotalTime>
  <Words>3487</Words>
  <Application>Microsoft Macintosh PowerPoint</Application>
  <PresentationFormat>On-screen Show (4:3)</PresentationFormat>
  <Paragraphs>464</Paragraphs>
  <Slides>53</Slides>
  <Notes>52</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53</vt:i4>
      </vt:variant>
    </vt:vector>
  </HeadingPairs>
  <TitlesOfParts>
    <vt:vector size="63" baseType="lpstr">
      <vt:lpstr>Arial</vt:lpstr>
      <vt:lpstr>Calibri</vt:lpstr>
      <vt:lpstr>Cambria Math</vt:lpstr>
      <vt:lpstr>Courier New</vt:lpstr>
      <vt:lpstr>Custom Design</vt:lpstr>
      <vt:lpstr>Title and Bullet lists</vt:lpstr>
      <vt:lpstr>1_Custom Design</vt:lpstr>
      <vt:lpstr>2_Custom Design</vt:lpstr>
      <vt:lpstr>3_Custom Design</vt:lpstr>
      <vt:lpstr>4_Custom Design</vt:lpstr>
      <vt:lpstr>Why Did (Almost) Nobody See It Coming and What Does That Mean for What’s Next?</vt:lpstr>
      <vt:lpstr>Inflation is running at the fastest pace in decades</vt:lpstr>
      <vt:lpstr>Why did (almost) nobody see it coming?</vt:lpstr>
      <vt:lpstr>Forecasts for 2021 (Q4/Q4) inflation</vt:lpstr>
      <vt:lpstr>Forecasters kept expecting inflation to slow the rest of the year, but it never did</vt:lpstr>
      <vt:lpstr>A partisan echo chamber does not explain the dismissal of inflation</vt:lpstr>
      <vt:lpstr>…More like the magnitude of World War II</vt:lpstr>
      <vt:lpstr>Forecasters barely updated their forecasts for the American Rescue Plan</vt:lpstr>
      <vt:lpstr>Standard multiplier models predicted a huge increase in output</vt:lpstr>
      <vt:lpstr>Predicting output would be well above pre-pandemic projections of potential</vt:lpstr>
      <vt:lpstr>This is the associated path of the predicted unemployment rate and inflation rate</vt:lpstr>
      <vt:lpstr>Aside: Forecasters actually assumed very high productivity instead of unemployment &lt; 3.5%</vt:lpstr>
      <vt:lpstr>Using the actual path of the unemployment rate you would have predicted even less inflation</vt:lpstr>
      <vt:lpstr>As an aside, Europe had lower unemployment rates but also lower inflation</vt:lpstr>
      <vt:lpstr>The root of the issue is that you cannot get a lot of inflation out of the standard Philips curve</vt:lpstr>
      <vt:lpstr>The linear &amp; flat Phillips curve cannot generate much inflation even from low unemployment</vt:lpstr>
      <vt:lpstr>Possible ways to get more inflation</vt:lpstr>
      <vt:lpstr>1. Developments we didn’t (or couldn’t) expect:  A. Delta slowing the reopening of the economy</vt:lpstr>
      <vt:lpstr>1. Developments we didn’t (or couldn’t) expect:  A. But also vaccines speeding the reopening??</vt:lpstr>
      <vt:lpstr>If anything, seems to be negative relationship between virus and inflation</vt:lpstr>
      <vt:lpstr>My own impression: Delta more likely slowed inflation than increased it</vt:lpstr>
      <vt:lpstr>1. Developments we didn’t (or couldn’t) expect:  B. Shift of consumption from services to goods</vt:lpstr>
      <vt:lpstr>1. Developments we didn’t (or couldn’t) expect:  C. Supply chains</vt:lpstr>
      <vt:lpstr>But supply generally increased—really is more of a demand shock than a supply shock</vt:lpstr>
      <vt:lpstr>1. Developments we didn’t (or couldn’t) expect:  D. The “Great Resignation”</vt:lpstr>
      <vt:lpstr>Possible ways to get more inflation</vt:lpstr>
      <vt:lpstr>2. Tweaks to the Phillips Curve: Steeper curve or temporarily higher NAIRU</vt:lpstr>
      <vt:lpstr>Steeper Phillips curve (θ = -0.3) &amp; temporarily higher u_t^∗  (u_t^∗=5.0%)</vt:lpstr>
      <vt:lpstr>2. Tweaks to the Phillips Curve: Nonlinear or speed limit</vt:lpstr>
      <vt:lpstr>2. Tweaks to the Phillips curve: Alternative measures of slack</vt:lpstr>
      <vt:lpstr>The prior two decades should have told us to pay attention to alternative slack measures</vt:lpstr>
      <vt:lpstr>Possible ways to get more inflation</vt:lpstr>
      <vt:lpstr>3. An alternative model A thought experiment</vt:lpstr>
      <vt:lpstr>Model nominal GDP + real GDP inelastic, prices are the residual</vt:lpstr>
      <vt:lpstr>Quantifying: Inflation ~1-4pp higher in 2021 and ~0-2pp higher in 2022???</vt:lpstr>
      <vt:lpstr>As an aside, Europe appears to have had much less fiscal stimulus</vt:lpstr>
      <vt:lpstr>Should we think of this as a model of E_t π_(t+1)?</vt:lpstr>
      <vt:lpstr>Bottom line</vt:lpstr>
      <vt:lpstr>Looking forward: Four reasons for inflation to moderate</vt:lpstr>
      <vt:lpstr>We have mostly had goods inflation</vt:lpstr>
      <vt:lpstr>But services inflation is picking up</vt:lpstr>
      <vt:lpstr>A broader set of inertial measures of inflation are also picking up</vt:lpstr>
      <vt:lpstr>Returning to the workforce may not be a panacea</vt:lpstr>
      <vt:lpstr>Five reasons for inflation to increase</vt:lpstr>
      <vt:lpstr>Price of shelter and other services set to rise</vt:lpstr>
      <vt:lpstr>Five reasons for inflation to increase</vt:lpstr>
      <vt:lpstr>Still a lot of excess savings</vt:lpstr>
      <vt:lpstr>Monetary policy is much looser than a Taylor Rule</vt:lpstr>
      <vt:lpstr>Five reasons for inflation to increase</vt:lpstr>
      <vt:lpstr>But I’m very uncertain: my subjective probability distribution for 2022 core PCE</vt:lpstr>
      <vt:lpstr>Will inflation be higher in 2023 relative to 2022?</vt:lpstr>
      <vt:lpstr>My ranking of outcomes from best to worst</vt:lpstr>
      <vt:lpstr>Why Did (Almost) Nobody See It Coming and What Does That Mean for What’s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Banse, Sarah</cp:lastModifiedBy>
  <cp:revision>2</cp:revision>
  <cp:lastPrinted>2018-02-06T04:33:18Z</cp:lastPrinted>
  <dcterms:created xsi:type="dcterms:W3CDTF">2013-04-02T14:03:18Z</dcterms:created>
  <dcterms:modified xsi:type="dcterms:W3CDTF">2022-03-03T13:34:23Z</dcterms:modified>
</cp:coreProperties>
</file>